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4" r:id="rId2"/>
    <p:sldId id="323" r:id="rId3"/>
    <p:sldId id="302" r:id="rId4"/>
    <p:sldId id="324" r:id="rId5"/>
    <p:sldId id="326" r:id="rId6"/>
    <p:sldId id="328" r:id="rId7"/>
    <p:sldId id="312" r:id="rId8"/>
    <p:sldId id="325" r:id="rId9"/>
    <p:sldId id="329" r:id="rId10"/>
    <p:sldId id="331" r:id="rId11"/>
    <p:sldId id="315" r:id="rId12"/>
    <p:sldId id="333" r:id="rId13"/>
    <p:sldId id="334" r:id="rId14"/>
    <p:sldId id="341" r:id="rId15"/>
    <p:sldId id="335" r:id="rId16"/>
    <p:sldId id="336" r:id="rId17"/>
    <p:sldId id="337" r:id="rId18"/>
    <p:sldId id="338" r:id="rId19"/>
    <p:sldId id="339" r:id="rId20"/>
    <p:sldId id="340" r:id="rId21"/>
    <p:sldId id="256" r:id="rId22"/>
  </p:sldIdLst>
  <p:sldSz cx="12192000" cy="6858000"/>
  <p:notesSz cx="9928225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mpunen Liisa" initials="RL" lastIdx="3" clrIdx="0"/>
  <p:cmAuthor id="1" name="Kaikkonen Kaisu" initials="KK" lastIdx="0" clrIdx="1"/>
  <p:cmAuthor id="2" name="Anita" initials="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2E6"/>
    <a:srgbClr val="7D7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8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8A563-E5EA-47E2-BBE6-183AA2B09964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E4389-1891-4552-824C-D7434EACF6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95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15:24:20.191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81557.01563"/>
      <inkml:brushProperty name="anchorY" value="-48942.57813"/>
      <inkml:brushProperty name="scaleFactor" value="0.5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15:24:26.689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88352.24219"/>
      <inkml:brushProperty name="anchorY" value="-55747.53906"/>
      <inkml:brushProperty name="scaleFactor" value="0.5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735B2A1-9EB3-5A4A-AA1E-ECEAD4E675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8600" y="5171032"/>
            <a:ext cx="4118265" cy="1463991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3DF3F2-11B9-8647-A9C1-1953A21E22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88" y="856148"/>
            <a:ext cx="3579223" cy="38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14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47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431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942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E96BF2-E20B-E345-8F08-FC99528C424C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47BF3F-0EE6-E240-B3F2-74EAC041FE29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28299C-0F06-B84A-BAC7-75EC09F3D57F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39E057-CC93-604C-8EDC-B2D006231E8D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2B168D-72DF-2549-8545-A6DA01F7761F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A81CC1-1A9E-3346-8FDF-66DB677C2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411837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43821-218B-564D-810E-A714FA1A7438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778F7C48-E719-C541-B7EA-6E15C9F04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A1F299-6B23-6245-BB07-C13B6D10D09A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8EAECB-2C02-8F47-AFB3-468CF938CF39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12BE374-BC49-FF4A-B429-EF80163D9746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1C5BD8-F9BD-3349-BCD0-3CB158632DA3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056AF0-22CC-C646-B4F8-B360915C5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359537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4B7EF5-4534-D344-8850-FB98B5383B8E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04D26A54-2B1C-6D46-B5D5-235A6C7BB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DD6FC4F-5CB5-2248-BCD2-67CB546FC919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8731651-AE00-A64C-B91C-BBDDCA5EB778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E3FB4A8-4E7C-8C4D-B531-F7867711C612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B98353-3BFC-9545-9607-205288875A2E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D604E31-6838-864F-A3AE-3606B4C45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167871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12790-7193-E942-8655-283060C919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88" y="866087"/>
            <a:ext cx="3579223" cy="381484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F1A048-7A0B-A944-8A24-92467AE58D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5021263"/>
            <a:ext cx="4114800" cy="1700212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 algn="ctr"/>
            <a:r>
              <a:rPr lang="fi-FI" dirty="0">
                <a:solidFill>
                  <a:schemeClr val="accent1"/>
                </a:solidFill>
              </a:rPr>
              <a:t>Osoite 1</a:t>
            </a:r>
          </a:p>
          <a:p>
            <a:pPr algn="ctr"/>
            <a:r>
              <a:rPr lang="fi-FI" dirty="0">
                <a:solidFill>
                  <a:schemeClr val="accent1"/>
                </a:solidFill>
              </a:rPr>
              <a:t>Osoite 2</a:t>
            </a:r>
          </a:p>
          <a:p>
            <a:pPr algn="ctr"/>
            <a:r>
              <a:rPr lang="fi-FI" dirty="0">
                <a:solidFill>
                  <a:schemeClr val="accent1"/>
                </a:solidFill>
              </a:rPr>
              <a:t>90101 Oulu</a:t>
            </a:r>
            <a:br>
              <a:rPr lang="fi-FI" dirty="0">
                <a:solidFill>
                  <a:schemeClr val="accent1"/>
                </a:solidFill>
              </a:rPr>
            </a:br>
            <a:endParaRPr lang="fi-FI" dirty="0">
              <a:solidFill>
                <a:schemeClr val="accent1"/>
              </a:solidFill>
            </a:endParaRPr>
          </a:p>
          <a:p>
            <a:pPr algn="ctr"/>
            <a:r>
              <a:rPr lang="fi-FI" b="1" dirty="0" err="1">
                <a:solidFill>
                  <a:schemeClr val="accent1"/>
                </a:solidFill>
              </a:rPr>
              <a:t>verkkosivu.fi</a:t>
            </a:r>
            <a:endParaRPr lang="fi-F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4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898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51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5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438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</p:spPr>
        <p:txBody>
          <a:bodyPr/>
          <a:lstStyle/>
          <a:p>
            <a:endParaRPr lang="en-FI"/>
          </a:p>
        </p:txBody>
      </p:sp>
      <p:sp>
        <p:nvSpPr>
          <p:cNvPr id="26" name="Otsikko 1">
            <a:extLst>
              <a:ext uri="{FF2B5EF4-FFF2-40B4-BE49-F238E27FC236}">
                <a16:creationId xmlns:a16="http://schemas.microsoft.com/office/drawing/2014/main" id="{F343AD14-D2A4-F246-B3EE-09DE57108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A021F3CB-2915-9D4D-8CFF-FF0EE737B2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F1A2E67A-25ED-3C49-99BC-CD1FF974ED2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979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  <a:noFill/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962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08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542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15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660" r:id="rId2"/>
    <p:sldLayoutId id="2147483756" r:id="rId3"/>
    <p:sldLayoutId id="2147483757" r:id="rId4"/>
    <p:sldLayoutId id="2147483758" r:id="rId5"/>
    <p:sldLayoutId id="2147483743" r:id="rId6"/>
    <p:sldLayoutId id="2147483759" r:id="rId7"/>
    <p:sldLayoutId id="2147483745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7" r:id="rId14"/>
    <p:sldLayoutId id="2147483766" r:id="rId15"/>
    <p:sldLayoutId id="2147483765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3" Type="http://schemas.openxmlformats.org/officeDocument/2006/relationships/image" Target="../media/image3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B8D8"/>
            </a:gs>
            <a:gs pos="99000">
              <a:srgbClr val="5DB8D8">
                <a:lumMod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7DA202-23FD-1C33-A8BD-38B29B62B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fi-FI" sz="4800" b="0" dirty="0">
                <a:solidFill>
                  <a:schemeClr val="accent1"/>
                </a:solidFill>
              </a:rPr>
              <a:t>Tulevaan suuntaaminen</a:t>
            </a:r>
            <a:endParaRPr lang="en-FI" sz="4800" b="0" dirty="0">
              <a:solidFill>
                <a:schemeClr val="accent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279DD03-944E-F3CD-E640-08E93FA6B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31645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400" dirty="0"/>
              <a:t>5. tapaaminen</a:t>
            </a:r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r>
              <a:rPr lang="fi-FI" sz="1400" dirty="0"/>
              <a:t>Nainen 45+ hanke</a:t>
            </a:r>
            <a:endParaRPr lang="en-FI" sz="1400" dirty="0"/>
          </a:p>
        </p:txBody>
      </p:sp>
    </p:spTree>
    <p:extLst>
      <p:ext uri="{BB962C8B-B14F-4D97-AF65-F5344CB8AC3E}">
        <p14:creationId xmlns:p14="http://schemas.microsoft.com/office/powerpoint/2010/main" val="47133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944619" y="536721"/>
            <a:ext cx="7957823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3200" b="0" i="1" dirty="0">
                <a:solidFill>
                  <a:schemeClr val="bg2"/>
                </a:solidFill>
              </a:rPr>
              <a:t>Monipuolinen syöminen tukee oloasi ja terveyttäsi</a:t>
            </a:r>
            <a:endParaRPr lang="en-FI" sz="3600" b="0" i="1" dirty="0">
              <a:solidFill>
                <a:schemeClr val="bg2"/>
              </a:solidFill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05428C4-5BE0-4E01-9F10-ED3DFCE90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273" y="1794625"/>
            <a:ext cx="5601599" cy="399594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7570D31-F042-204F-8FCF-6AEE7029CBA1}"/>
              </a:ext>
            </a:extLst>
          </p:cNvPr>
          <p:cNvSpPr txBox="1"/>
          <p:nvPr/>
        </p:nvSpPr>
        <p:spPr>
          <a:xfrm>
            <a:off x="3042272" y="5790570"/>
            <a:ext cx="437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/>
                </a:solidFill>
              </a:rPr>
              <a:t>Kuva: Suomalaiset ravitsemussuositukset 2014</a:t>
            </a:r>
          </a:p>
        </p:txBody>
      </p:sp>
    </p:spTree>
    <p:extLst>
      <p:ext uri="{BB962C8B-B14F-4D97-AF65-F5344CB8AC3E}">
        <p14:creationId xmlns:p14="http://schemas.microsoft.com/office/powerpoint/2010/main" val="34713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844905" y="2331721"/>
            <a:ext cx="6502190" cy="17394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3600" i="1" dirty="0"/>
              <a:t>Keskustelu ”Omien ruokailutottumusten arviointi” </a:t>
            </a:r>
          </a:p>
          <a:p>
            <a:pPr>
              <a:lnSpc>
                <a:spcPct val="100000"/>
              </a:lnSpc>
            </a:pPr>
            <a:r>
              <a:rPr lang="fi-FI" sz="3600" i="1" dirty="0"/>
              <a:t>-kyselyn pohjalta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169640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108806" y="1475055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Pysähdy itsesi ja toimintasi äärelle säännöllisesti: </a:t>
            </a:r>
          </a:p>
          <a:p>
            <a:pPr algn="l">
              <a:lnSpc>
                <a:spcPct val="100000"/>
              </a:lnSpc>
            </a:pPr>
            <a:r>
              <a:rPr lang="fi-FI" sz="2800" i="1" dirty="0"/>
              <a:t>     mitä olen tekemässä ja miksi?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Liikuta kehoasi ja kuuntele sitä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Huomaa se pienikin, missä </a:t>
            </a:r>
          </a:p>
          <a:p>
            <a:pPr algn="l">
              <a:lnSpc>
                <a:spcPct val="100000"/>
              </a:lnSpc>
            </a:pPr>
            <a:r>
              <a:rPr lang="fi-FI" sz="2800" dirty="0"/>
              <a:t>     onnistut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50A5E5D-8A3B-43A4-A0DB-A705F9DA9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624" y="2482833"/>
            <a:ext cx="3635458" cy="315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6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746500" y="1930643"/>
            <a:ext cx="7046493" cy="2996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36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Avuksi hankalan tilanteen äärelle:</a:t>
            </a:r>
          </a:p>
          <a:p>
            <a:pPr algn="l">
              <a:lnSpc>
                <a:spcPct val="100000"/>
              </a:lnSpc>
            </a:pPr>
            <a:endParaRPr lang="fi-FI" sz="29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r>
              <a:rPr lang="fi-FI" sz="29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1. Huomaa tilanteen vaikeus: </a:t>
            </a:r>
            <a:r>
              <a:rPr lang="fi-FI" sz="29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”Tämä on vaikeaa.”</a:t>
            </a:r>
          </a:p>
          <a:p>
            <a:pPr algn="l">
              <a:lnSpc>
                <a:spcPct val="100000"/>
              </a:lnSpc>
            </a:pPr>
            <a:r>
              <a:rPr lang="fi-FI" sz="29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2. Laita merkille tilanteen inhimillisyys: </a:t>
            </a:r>
            <a:r>
              <a:rPr lang="fi-FI" sz="29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”Elämään kuuluu vaikeitakin asioita. On inhimillistä, että tämä on vaikeaa.”</a:t>
            </a:r>
          </a:p>
          <a:p>
            <a:pPr algn="l">
              <a:lnSpc>
                <a:spcPct val="100000"/>
              </a:lnSpc>
            </a:pPr>
            <a:r>
              <a:rPr lang="fi-FI" sz="29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3. Pyri huolehtimaan itsestäsi: </a:t>
            </a:r>
            <a:r>
              <a:rPr lang="fi-FI" sz="29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”Miten voisin huolehtia itsestäni juuri nyt?”</a:t>
            </a:r>
            <a:endParaRPr lang="fi-FI" sz="29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255557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3994554" y="2997458"/>
            <a:ext cx="6502190" cy="1739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36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Suhde omaan kehoon</a:t>
            </a:r>
            <a:endParaRPr lang="fi-FI" sz="20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2557917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790313" y="2216185"/>
            <a:ext cx="6981483" cy="321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46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Lähesty kehoosi liittyviä ajatuksia tutkivasti ja tarvittaessa kyseenalaistaen.</a:t>
            </a:r>
            <a:br>
              <a:rPr lang="fi-FI" sz="46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br>
              <a:rPr lang="fi-FI" sz="46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r>
              <a:rPr lang="fi-FI" sz="46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Mikä vaikuttaa ajatusten taustalla? Juurisyiden äärelle pääseminen voi tuoda ymmärrystä.</a:t>
            </a:r>
            <a:br>
              <a:rPr lang="fi-FI" sz="35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br>
              <a:rPr lang="fi-FI" sz="35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br>
              <a:rPr lang="fi-FI" sz="35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endParaRPr lang="fi-FI" sz="38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endParaRPr lang="fi-FI" sz="38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3426477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969013" y="2812422"/>
            <a:ext cx="6981483" cy="321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3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Vahvista kykyäsi olla kehossasi läsnä. Yhteys kehoon muodostuu sisältä käsin. </a:t>
            </a:r>
          </a:p>
        </p:txBody>
      </p:sp>
    </p:spTree>
    <p:extLst>
      <p:ext uri="{BB962C8B-B14F-4D97-AF65-F5344CB8AC3E}">
        <p14:creationId xmlns:p14="http://schemas.microsoft.com/office/powerpoint/2010/main" val="1960220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954085" y="1970526"/>
            <a:ext cx="6981483" cy="321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3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Kysymyksiä pohdittavaksi: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3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Mistä voin kiittää kehoani?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3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Mihin kehoni pystyy?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3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Mistä itsessäni tykkään tai mikä tuntuu neutraalilta?</a:t>
            </a:r>
          </a:p>
          <a:p>
            <a:pPr algn="l">
              <a:lnSpc>
                <a:spcPct val="100000"/>
              </a:lnSpc>
            </a:pPr>
            <a:endParaRPr lang="fi-FI" sz="32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r>
              <a:rPr lang="fi-FI" sz="3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Minkälaisia ihan pieniäkin tekoja voisin tehdä kehoni hyväksi? </a:t>
            </a:r>
          </a:p>
        </p:txBody>
      </p:sp>
    </p:spTree>
    <p:extLst>
      <p:ext uri="{BB962C8B-B14F-4D97-AF65-F5344CB8AC3E}">
        <p14:creationId xmlns:p14="http://schemas.microsoft.com/office/powerpoint/2010/main" val="3330048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3431757" y="2666562"/>
            <a:ext cx="6981483" cy="321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3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Hae tilanteeseesi ja työskentelyysi tarvittaessa tukea.</a:t>
            </a:r>
          </a:p>
        </p:txBody>
      </p:sp>
    </p:spTree>
    <p:extLst>
      <p:ext uri="{BB962C8B-B14F-4D97-AF65-F5344CB8AC3E}">
        <p14:creationId xmlns:p14="http://schemas.microsoft.com/office/powerpoint/2010/main" val="4054746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950641" y="2175507"/>
            <a:ext cx="6981483" cy="321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3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Muutoksesi on lähtenyt aluilleen, jatka panostamista hyvinvointiisi ja itseesi. Voit panostaa yhteen, pieneen asiaan kerrallaan. Painon muutokset tapahtuvat pitkällä tähtäimellä.  </a:t>
            </a:r>
          </a:p>
        </p:txBody>
      </p:sp>
    </p:spTree>
    <p:extLst>
      <p:ext uri="{BB962C8B-B14F-4D97-AF65-F5344CB8AC3E}">
        <p14:creationId xmlns:p14="http://schemas.microsoft.com/office/powerpoint/2010/main" val="397472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3403569" y="2726013"/>
            <a:ext cx="6502190" cy="1739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40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Harjoitus: tilaan ja kehoon asettuminen</a:t>
            </a:r>
            <a:endParaRPr lang="fi-FI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1360373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3466389" y="3036766"/>
            <a:ext cx="5393634" cy="1200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sz="4400" b="0" i="1" dirty="0">
                <a:solidFill>
                  <a:schemeClr val="bg2"/>
                </a:solidFill>
              </a:rPr>
              <a:t>Paljon kiitoksia </a:t>
            </a:r>
          </a:p>
          <a:p>
            <a:r>
              <a:rPr lang="fi-FI" sz="4400" b="0" i="1" dirty="0">
                <a:solidFill>
                  <a:schemeClr val="bg2"/>
                </a:solidFill>
              </a:rPr>
              <a:t>osallistumisestasi </a:t>
            </a:r>
          </a:p>
          <a:p>
            <a:r>
              <a:rPr lang="fi-FI" sz="4400" b="0" i="1" dirty="0">
                <a:solidFill>
                  <a:schemeClr val="bg2"/>
                </a:solidFill>
              </a:rPr>
              <a:t>ryhmään!</a:t>
            </a:r>
            <a:endParaRPr lang="en-FI" sz="4400" b="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3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B8D8"/>
            </a:gs>
            <a:gs pos="99000">
              <a:srgbClr val="5DB8D8">
                <a:lumMod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2C7741-E945-069B-35FC-E7B06BAD59A4}"/>
              </a:ext>
            </a:extLst>
          </p:cNvPr>
          <p:cNvSpPr txBox="1">
            <a:spLocks/>
          </p:cNvSpPr>
          <p:nvPr/>
        </p:nvSpPr>
        <p:spPr>
          <a:xfrm>
            <a:off x="4038600" y="5021263"/>
            <a:ext cx="4114800" cy="1700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chemeClr val="accent1"/>
                </a:solidFill>
              </a:rPr>
              <a:t>Albertinkatu 18 A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i-FI" sz="1400" dirty="0">
                <a:solidFill>
                  <a:schemeClr val="accent1"/>
                </a:solidFill>
              </a:rPr>
              <a:t>PL 365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FI" sz="1400" dirty="0">
                <a:solidFill>
                  <a:schemeClr val="accent1"/>
                </a:solidFill>
              </a:rPr>
              <a:t>90101 </a:t>
            </a:r>
            <a:r>
              <a:rPr lang="fi-FI" sz="1400" dirty="0">
                <a:solidFill>
                  <a:schemeClr val="accent1"/>
                </a:solidFill>
              </a:rPr>
              <a:t>Oulu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1400" dirty="0">
                <a:solidFill>
                  <a:schemeClr val="accent1"/>
                </a:solidFill>
              </a:rPr>
              <a:t>http://www.odl.fi/nainen45</a:t>
            </a:r>
            <a:endParaRPr lang="en-FI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6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469181" y="1448351"/>
            <a:ext cx="7253638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4800" b="0" i="1" dirty="0"/>
              <a:t>             </a:t>
            </a:r>
            <a:r>
              <a:rPr lang="fi-FI" sz="4400" b="0" i="1" dirty="0"/>
              <a:t>Tilanne nyt</a:t>
            </a:r>
            <a:endParaRPr lang="en-FI" sz="4800" b="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071307" y="2863040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Mitä muutoksia olet ryhmän aikana tehnyt?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Mitä hyvää muutokset ovat tuoneet mukanaan?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Käsinkirjoitus 4">
                <a:extLst>
                  <a:ext uri="{FF2B5EF4-FFF2-40B4-BE49-F238E27FC236}">
                    <a16:creationId xmlns:a16="http://schemas.microsoft.com/office/drawing/2014/main" id="{A4349C50-02CE-C2A4-0F12-031FDF698FE2}"/>
                  </a:ext>
                </a:extLst>
              </p14:cNvPr>
              <p14:cNvContentPartPr/>
              <p14:nvPr/>
            </p14:nvContentPartPr>
            <p14:xfrm>
              <a:off x="4285920" y="2447625"/>
              <a:ext cx="360" cy="360"/>
            </p14:xfrm>
          </p:contentPart>
        </mc:Choice>
        <mc:Fallback xmlns="">
          <p:pic>
            <p:nvPicPr>
              <p:cNvPr id="5" name="Käsinkirjoitus 4">
                <a:extLst>
                  <a:ext uri="{FF2B5EF4-FFF2-40B4-BE49-F238E27FC236}">
                    <a16:creationId xmlns:a16="http://schemas.microsoft.com/office/drawing/2014/main" id="{A4349C50-02CE-C2A4-0F12-031FDF698F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7280" y="24386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077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469181" y="577001"/>
            <a:ext cx="7253638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4800" b="0" i="1" dirty="0"/>
              <a:t>       </a:t>
            </a:r>
            <a:r>
              <a:rPr lang="fi-FI" sz="4400" b="0" i="1" dirty="0"/>
              <a:t>Jatkon hahmotteleminen</a:t>
            </a:r>
            <a:endParaRPr lang="en-FI" sz="4800" b="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115040" y="2365683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Minkälaisia muutoksia haluat tehdä ryhmän jälkeen? Kirjoita niitä ylös. 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800" i="1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8" name="Käsinkirjoitus 57">
                <a:extLst>
                  <a:ext uri="{FF2B5EF4-FFF2-40B4-BE49-F238E27FC236}">
                    <a16:creationId xmlns:a16="http://schemas.microsoft.com/office/drawing/2014/main" id="{6B3EA031-5D88-3A4E-5FB0-BE8339D94319}"/>
                  </a:ext>
                </a:extLst>
              </p14:cNvPr>
              <p14:cNvContentPartPr/>
              <p14:nvPr/>
            </p14:nvContentPartPr>
            <p14:xfrm>
              <a:off x="6610440" y="1304265"/>
              <a:ext cx="360" cy="360"/>
            </p14:xfrm>
          </p:contentPart>
        </mc:Choice>
        <mc:Fallback xmlns="">
          <p:pic>
            <p:nvPicPr>
              <p:cNvPr id="58" name="Käsinkirjoitus 57">
                <a:extLst>
                  <a:ext uri="{FF2B5EF4-FFF2-40B4-BE49-F238E27FC236}">
                    <a16:creationId xmlns:a16="http://schemas.microsoft.com/office/drawing/2014/main" id="{6B3EA031-5D88-3A4E-5FB0-BE8339D9431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01440" y="12956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71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3141684" y="1635916"/>
            <a:ext cx="6502190" cy="321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35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Pohdi resurssejasi hetki: </a:t>
            </a:r>
            <a:br>
              <a:rPr lang="fi-FI" sz="35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br>
              <a:rPr lang="fi-FI" sz="35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r>
              <a:rPr lang="fi-FI" sz="35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Minkälaiset, aivan pienetkin konkreettiset asiat voivat tuoda sinulle tukea ja hyvää oloa arjen keskellä?  Keksitkö jonkin tekemisen tai harjoituksen, paikan, tavaran, äänen tai tuoksun…? </a:t>
            </a:r>
          </a:p>
          <a:p>
            <a:pPr algn="l">
              <a:lnSpc>
                <a:spcPct val="100000"/>
              </a:lnSpc>
            </a:pPr>
            <a:endParaRPr lang="fi-FI" sz="38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endParaRPr lang="fi-FI" sz="38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98796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3107657" y="1999410"/>
            <a:ext cx="6502190" cy="374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3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Tai voisitko ohjautua vielä ryhmän jälkeenkin jonkinlaisen vertaistuen tai terveydenhuollon tarjoaman tuen piiriin?</a:t>
            </a:r>
          </a:p>
          <a:p>
            <a:pPr algn="l">
              <a:lnSpc>
                <a:spcPct val="100000"/>
              </a:lnSpc>
            </a:pPr>
            <a:endParaRPr lang="fi-FI" sz="14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r>
              <a:rPr lang="fi-FI" sz="3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Mitä sinä tarvitset?</a:t>
            </a:r>
          </a:p>
          <a:p>
            <a:pPr algn="l">
              <a:lnSpc>
                <a:spcPct val="100000"/>
              </a:lnSpc>
            </a:pPr>
            <a:endParaRPr lang="fi-FI" sz="38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endParaRPr lang="fi-FI" sz="38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325190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599069" y="1924860"/>
            <a:ext cx="7379678" cy="20054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sz="4000" b="0" i="1" dirty="0"/>
              <a:t>Minkälaisia konkreettisia keinoja keksit tukemaan hyvinvointiasi?</a:t>
            </a:r>
          </a:p>
          <a:p>
            <a:r>
              <a:rPr lang="fi-FI" sz="2800" b="0" dirty="0">
                <a:sym typeface="Symbol" panose="05050102010706020507" pitchFamily="18" charset="2"/>
              </a:rPr>
              <a:t> Ideoi pieniä ja suurempia tekoja ja listaa niitä ylös</a:t>
            </a:r>
            <a:endParaRPr lang="en-FI" sz="4000" b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3086115" y="3091376"/>
            <a:ext cx="6733133" cy="2141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391766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931633" y="1106640"/>
            <a:ext cx="7253638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4000" b="0" i="1" dirty="0"/>
              <a:t>Konkreettisia ideoita</a:t>
            </a:r>
            <a:endParaRPr lang="en-FI" sz="4400" b="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035796" y="2436913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Valitse viikonpäivä, jolloin varaat </a:t>
            </a:r>
            <a:r>
              <a:rPr lang="fi-FI" sz="2800" i="1" dirty="0"/>
              <a:t>tunnin aikaa seuraavan seitsemän päivän syömisten suunnittelemiselle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Valitse käyttöresepteillesi vihko tai kansio, jolloin löydät sinulle maistuvia ja helppoja ruokaohjeita nopeasti</a:t>
            </a:r>
          </a:p>
        </p:txBody>
      </p:sp>
    </p:spTree>
    <p:extLst>
      <p:ext uri="{BB962C8B-B14F-4D97-AF65-F5344CB8AC3E}">
        <p14:creationId xmlns:p14="http://schemas.microsoft.com/office/powerpoint/2010/main" val="234984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1862880" y="2524189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Tue luovuuttasi ja kokeile välillä ruoanlaitossasikin uutta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Järjestä kotiasi ja pidä keittiösi mahdollisimman selkeänä ja siistinä, se selkeyttää myös mieltä ja tuo hyvää oloa</a:t>
            </a:r>
          </a:p>
          <a:p>
            <a:pPr algn="l">
              <a:lnSpc>
                <a:spcPct val="100000"/>
              </a:lnSpc>
            </a:pPr>
            <a:endParaRPr lang="fi-FI" sz="2800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247556154"/>
      </p:ext>
    </p:extLst>
  </p:cSld>
  <p:clrMapOvr>
    <a:masterClrMapping/>
  </p:clrMapOvr>
</p:sld>
</file>

<file path=ppt/theme/theme1.xml><?xml version="1.0" encoding="utf-8"?>
<a:theme xmlns:a="http://schemas.openxmlformats.org/drawingml/2006/main" name="ODL_PowerPoint">
  <a:themeElements>
    <a:clrScheme name="nainen45 1">
      <a:dk1>
        <a:srgbClr val="7E71E6"/>
      </a:dk1>
      <a:lt1>
        <a:srgbClr val="FFB367"/>
      </a:lt1>
      <a:dk2>
        <a:srgbClr val="5DB8D8"/>
      </a:dk2>
      <a:lt2>
        <a:srgbClr val="2C2C2C"/>
      </a:lt2>
      <a:accent1>
        <a:srgbClr val="FFFFFF"/>
      </a:accent1>
      <a:accent2>
        <a:srgbClr val="00AECD"/>
      </a:accent2>
      <a:accent3>
        <a:srgbClr val="00AECD"/>
      </a:accent3>
      <a:accent4>
        <a:srgbClr val="00AECD"/>
      </a:accent4>
      <a:accent5>
        <a:srgbClr val="00AECD"/>
      </a:accent5>
      <a:accent6>
        <a:srgbClr val="00AECD"/>
      </a:accent6>
      <a:hlink>
        <a:srgbClr val="00AECD"/>
      </a:hlink>
      <a:folHlink>
        <a:srgbClr val="00AEC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L_PP_esitys_2014" id="{1138C064-8B98-4430-9B7A-F42CB701EA74}" vid="{382CD521-4E0A-4897-B755-DCB936D36FC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390</Words>
  <Application>Microsoft Office PowerPoint</Application>
  <PresentationFormat>Laajakuva</PresentationFormat>
  <Paragraphs>62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ODL_PowerPoint</vt:lpstr>
      <vt:lpstr>Tulevaan suuntaaminen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Emilia Leinonen</dc:creator>
  <cp:keywords/>
  <dc:description/>
  <cp:lastModifiedBy>Kolarovic Milan</cp:lastModifiedBy>
  <cp:revision>101</cp:revision>
  <cp:lastPrinted>2023-01-05T11:07:34Z</cp:lastPrinted>
  <dcterms:created xsi:type="dcterms:W3CDTF">2020-11-05T10:57:02Z</dcterms:created>
  <dcterms:modified xsi:type="dcterms:W3CDTF">2023-05-09T12:14:25Z</dcterms:modified>
  <cp:category/>
</cp:coreProperties>
</file>