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74" r:id="rId2"/>
    <p:sldId id="326" r:id="rId3"/>
    <p:sldId id="331" r:id="rId4"/>
    <p:sldId id="330" r:id="rId5"/>
    <p:sldId id="333" r:id="rId6"/>
    <p:sldId id="324" r:id="rId7"/>
    <p:sldId id="335" r:id="rId8"/>
    <p:sldId id="339" r:id="rId9"/>
    <p:sldId id="338" r:id="rId10"/>
    <p:sldId id="336" r:id="rId11"/>
    <p:sldId id="340" r:id="rId12"/>
    <p:sldId id="341" r:id="rId13"/>
    <p:sldId id="342" r:id="rId14"/>
    <p:sldId id="344" r:id="rId15"/>
    <p:sldId id="343" r:id="rId16"/>
    <p:sldId id="345" r:id="rId17"/>
    <p:sldId id="346" r:id="rId18"/>
    <p:sldId id="347" r:id="rId19"/>
    <p:sldId id="348" r:id="rId20"/>
    <p:sldId id="349" r:id="rId21"/>
    <p:sldId id="332" r:id="rId22"/>
    <p:sldId id="256" r:id="rId23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mpunen Liisa" initials="RL" lastIdx="3" clrIdx="0"/>
  <p:cmAuthor id="1" name="Kaikkonen Kaisu" initials="KK" lastIdx="0" clrIdx="1"/>
  <p:cmAuthor id="2" name="Anita" initials="A" lastIdx="4" clrIdx="2"/>
  <p:cmAuthor id="3" name="Emilia Leinonen" initials="EL" lastIdx="11" clrIdx="3">
    <p:extLst>
      <p:ext uri="{19B8F6BF-5375-455C-9EA6-DF929625EA0E}">
        <p15:presenceInfo xmlns:p15="http://schemas.microsoft.com/office/powerpoint/2012/main" userId="114beac90652b5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2E6"/>
    <a:srgbClr val="EF8DCC"/>
    <a:srgbClr val="7D7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8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8A563-E5EA-47E2-BBE6-183AA2B09964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E4389-1891-4552-824C-D7434EACF6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95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735B2A1-9EB3-5A4A-AA1E-ECEAD4E675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600" y="5171032"/>
            <a:ext cx="4118265" cy="1463991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3DF3F2-11B9-8647-A9C1-1953A21E2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88" y="856148"/>
            <a:ext cx="3579223" cy="38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1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47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431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942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E96BF2-E20B-E345-8F08-FC99528C424C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47BF3F-0EE6-E240-B3F2-74EAC041FE29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28299C-0F06-B84A-BAC7-75EC09F3D57F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39E057-CC93-604C-8EDC-B2D006231E8D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2B168D-72DF-2549-8545-A6DA01F7761F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A81CC1-1A9E-3346-8FDF-66DB677C2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411837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43821-218B-564D-810E-A714FA1A7438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778F7C48-E719-C541-B7EA-6E15C9F04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A1F299-6B23-6245-BB07-C13B6D10D09A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8EAECB-2C02-8F47-AFB3-468CF938CF39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12BE374-BC49-FF4A-B429-EF80163D9746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1C5BD8-F9BD-3349-BCD0-3CB158632DA3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056AF0-22CC-C646-B4F8-B360915C5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359537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4B7EF5-4534-D344-8850-FB98B5383B8E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04D26A54-2B1C-6D46-B5D5-235A6C7BB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DD6FC4F-5CB5-2248-BCD2-67CB546FC919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8731651-AE00-A64C-B91C-BBDDCA5EB778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E3FB4A8-4E7C-8C4D-B531-F7867711C612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B98353-3BFC-9545-9607-205288875A2E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D604E31-6838-864F-A3AE-3606B4C45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167871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12790-7193-E942-8655-283060C919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88" y="866087"/>
            <a:ext cx="3579223" cy="381484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F1A048-7A0B-A944-8A24-92467AE58D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021263"/>
            <a:ext cx="4114800" cy="1700212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 algn="ctr"/>
            <a:r>
              <a:rPr lang="fi-FI" dirty="0">
                <a:solidFill>
                  <a:schemeClr val="accent1"/>
                </a:solidFill>
              </a:rPr>
              <a:t>Osoite 1</a:t>
            </a:r>
          </a:p>
          <a:p>
            <a:pPr algn="ctr"/>
            <a:r>
              <a:rPr lang="fi-FI" dirty="0">
                <a:solidFill>
                  <a:schemeClr val="accent1"/>
                </a:solidFill>
              </a:rPr>
              <a:t>Osoite 2</a:t>
            </a:r>
          </a:p>
          <a:p>
            <a:pPr algn="ctr"/>
            <a:r>
              <a:rPr lang="fi-FI" dirty="0">
                <a:solidFill>
                  <a:schemeClr val="accent1"/>
                </a:solidFill>
              </a:rPr>
              <a:t>90101 Oulu</a:t>
            </a:r>
            <a:br>
              <a:rPr lang="fi-FI" dirty="0">
                <a:solidFill>
                  <a:schemeClr val="accent1"/>
                </a:solidFill>
              </a:rPr>
            </a:br>
            <a:endParaRPr lang="fi-FI" dirty="0">
              <a:solidFill>
                <a:schemeClr val="accent1"/>
              </a:solidFill>
            </a:endParaRPr>
          </a:p>
          <a:p>
            <a:pPr algn="ctr"/>
            <a:r>
              <a:rPr lang="fi-FI" b="1" dirty="0" err="1">
                <a:solidFill>
                  <a:schemeClr val="accent1"/>
                </a:solidFill>
              </a:rPr>
              <a:t>verkkosivu.fi</a:t>
            </a:r>
            <a:endParaRPr lang="fi-F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4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98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51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5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438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</p:spPr>
        <p:txBody>
          <a:bodyPr/>
          <a:lstStyle/>
          <a:p>
            <a:endParaRPr lang="en-FI"/>
          </a:p>
        </p:txBody>
      </p:sp>
      <p:sp>
        <p:nvSpPr>
          <p:cNvPr id="26" name="Otsikko 1">
            <a:extLst>
              <a:ext uri="{FF2B5EF4-FFF2-40B4-BE49-F238E27FC236}">
                <a16:creationId xmlns:a16="http://schemas.microsoft.com/office/drawing/2014/main" id="{F343AD14-D2A4-F246-B3EE-09DE57108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A021F3CB-2915-9D4D-8CFF-FF0EE737B2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F1A2E67A-25ED-3C49-99BC-CD1FF974ED2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979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  <a:noFill/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962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08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42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15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660" r:id="rId2"/>
    <p:sldLayoutId id="2147483756" r:id="rId3"/>
    <p:sldLayoutId id="2147483757" r:id="rId4"/>
    <p:sldLayoutId id="2147483758" r:id="rId5"/>
    <p:sldLayoutId id="2147483743" r:id="rId6"/>
    <p:sldLayoutId id="2147483759" r:id="rId7"/>
    <p:sldLayoutId id="2147483745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7" r:id="rId14"/>
    <p:sldLayoutId id="2147483766" r:id="rId15"/>
    <p:sldLayoutId id="2147483765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1F4DF8D-015B-E2E6-311F-B2D12DC5A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br>
              <a:rPr lang="fi-FI" sz="4800" b="0" dirty="0">
                <a:solidFill>
                  <a:schemeClr val="accent1"/>
                </a:solidFill>
              </a:rPr>
            </a:br>
            <a:r>
              <a:rPr lang="fi-FI" sz="4800" b="0" dirty="0">
                <a:solidFill>
                  <a:schemeClr val="accent1"/>
                </a:solidFill>
              </a:rPr>
              <a:t>Syöminen säätelykeinona, tunnesyöminen</a:t>
            </a:r>
            <a:endParaRPr lang="en-FI" sz="4800" b="0" dirty="0">
              <a:solidFill>
                <a:schemeClr val="accent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130E2FD-C70A-83A4-76FA-D0BDAE566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31645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400" dirty="0"/>
              <a:t>3. tapaaminen</a:t>
            </a:r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r>
              <a:rPr lang="fi-FI" sz="1400" dirty="0"/>
              <a:t>Nainen 45+ hanke</a:t>
            </a:r>
            <a:endParaRPr lang="en-FI" sz="1400" dirty="0"/>
          </a:p>
        </p:txBody>
      </p:sp>
    </p:spTree>
    <p:extLst>
      <p:ext uri="{BB962C8B-B14F-4D97-AF65-F5344CB8AC3E}">
        <p14:creationId xmlns:p14="http://schemas.microsoft.com/office/powerpoint/2010/main" val="47133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469181" y="788016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000" b="0" i="1" dirty="0"/>
              <a:t>Ota vastaan</a:t>
            </a:r>
            <a:endParaRPr lang="en-FI" sz="40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26917" y="2063620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Ensimmäinen askel on tunnistaa ja tunnustella tunteita itsessä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Voit halutessasi nimetä tunteita mielessäsi ja arvioida niiden voimakkuutta tai voit pitää joskus tunnepäiväkirjaa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Voit tunnustella tunteita kehossa</a:t>
            </a:r>
          </a:p>
          <a:p>
            <a:pPr algn="l">
              <a:lnSpc>
                <a:spcPct val="100000"/>
              </a:lnSpc>
            </a:pPr>
            <a:endParaRPr lang="fi-FI" sz="2800" dirty="0"/>
          </a:p>
          <a:p>
            <a:pPr algn="l">
              <a:lnSpc>
                <a:spcPct val="100000"/>
              </a:lnSpc>
            </a:pPr>
            <a:endParaRPr 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282816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844905" y="1961076"/>
            <a:ext cx="6502190" cy="321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36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Sinun ei tarvitse pitää tunteesta tai yrittää poistaa sitä. Voit laittaa tunteen merkille ja vain antaa sen olla läsnä sen aikaa kuin se luonnollisesti on.</a:t>
            </a:r>
            <a:br>
              <a:rPr lang="fi-FI" sz="36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br>
              <a:rPr lang="fi-FI" sz="36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r>
              <a:rPr lang="fi-FI" sz="36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On lupa tuntea.</a:t>
            </a:r>
            <a:endParaRPr lang="fi-FI" sz="38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62474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469181" y="839575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000" b="0" i="1" dirty="0"/>
              <a:t>Ilmaise itseksesi ja tarvittaessa rakentavasti toisille</a:t>
            </a:r>
            <a:endParaRPr lang="en-FI" sz="40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12850" y="2110535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Elein, ilmein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Puhumalla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Kirjoittamalla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Piirtämällä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Tanssimalla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Vain olemalla läsnä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Tunnetaitoja on mahdollista harjoitella</a:t>
            </a:r>
          </a:p>
          <a:p>
            <a:pPr algn="l">
              <a:lnSpc>
                <a:spcPct val="100000"/>
              </a:lnSpc>
            </a:pPr>
            <a:endParaRPr 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345918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615861" y="2110153"/>
            <a:ext cx="6960277" cy="354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36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Tunteita voi vältellä monin tavoin: esim. syömisellä tai syömättömyydellä.</a:t>
            </a:r>
            <a:br>
              <a:rPr lang="fi-FI" sz="3600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br>
              <a:rPr lang="fi-FI" sz="3600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r>
              <a:rPr lang="fi-FI" sz="3600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Joskus voi olla hyväkin siirtää tunne hetkeksi syrjään, </a:t>
            </a:r>
            <a:r>
              <a:rPr lang="fi-FI" sz="36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mutta se, ettei tule juurikaan kohdanneeksi tunteita, vie itsestä kauemmaksi...</a:t>
            </a:r>
            <a:br>
              <a:rPr lang="fi-FI" sz="3600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br>
              <a:rPr lang="fi-FI" sz="3600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r>
              <a:rPr lang="fi-FI" sz="36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Vältteleminen vie energiaa ja saa toimimaan tavoilla, jotka eivät välttämättä tee hyvää.</a:t>
            </a:r>
            <a:br>
              <a:rPr lang="fi-FI" sz="3600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94864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4633414" y="2922869"/>
            <a:ext cx="6502190" cy="321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32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Tunnesyöminen</a:t>
            </a:r>
            <a:endParaRPr lang="fi-FI" sz="40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254888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06971" y="1618940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Ei  virallista määritelmää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Yleensä tunnesyömiseksi luokitellaan tilanteet, joissa tunteita pyritään säätelemään syömällä, syömättömyydellä tai eri ruokien avulla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Muuttuu ongelmaksi, jos ihminen itse kokee sen ongelmaksi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Jos tunnesyöminen on ongelma, syöminen saattaa olla ainoa keino säädellä tunteita </a:t>
            </a:r>
          </a:p>
        </p:txBody>
      </p:sp>
    </p:spTree>
    <p:extLst>
      <p:ext uri="{BB962C8B-B14F-4D97-AF65-F5344CB8AC3E}">
        <p14:creationId xmlns:p14="http://schemas.microsoft.com/office/powerpoint/2010/main" val="30901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469181" y="577001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000" b="0" i="1" dirty="0"/>
              <a:t>Keino avuksi: riittävän hyvä syöminen</a:t>
            </a:r>
            <a:endParaRPr lang="en-FI" sz="40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26918" y="1859864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Monipuolinen, ravitseva, riittävä ja itselle sopiva syöminen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Ateriat noin 3-4 tunnin välein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Hyvältä maistuva ruoka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Syöminen ollen läsnä ja aistien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Kts. 2. tapaamisen asiat</a:t>
            </a:r>
          </a:p>
        </p:txBody>
      </p:sp>
    </p:spTree>
    <p:extLst>
      <p:ext uri="{BB962C8B-B14F-4D97-AF65-F5344CB8AC3E}">
        <p14:creationId xmlns:p14="http://schemas.microsoft.com/office/powerpoint/2010/main" val="200765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469181" y="577001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000" b="0" i="1" dirty="0"/>
              <a:t>Keino avuksi: kehoyhteyden vahvistaminen</a:t>
            </a:r>
            <a:endParaRPr lang="en-FI" sz="40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26918" y="1859864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Kuule kehoasi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Kehosi kuuntelemista harjoittelemalla </a:t>
            </a:r>
            <a:r>
              <a:rPr lang="fi-FI" sz="2800" u="sng" dirty="0"/>
              <a:t>opit tunnistamaan sen, mikä tekee kehollesi hyvää </a:t>
            </a:r>
            <a:r>
              <a:rPr lang="fi-FI" sz="2800" dirty="0"/>
              <a:t>ja on helpompaa pysähtyä, toimia tietoisemmin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Myös nälkä ja kylläisyys ovat kehon tuntemuksia</a:t>
            </a:r>
          </a:p>
          <a:p>
            <a:pPr algn="l">
              <a:lnSpc>
                <a:spcPct val="100000"/>
              </a:lnSpc>
            </a:pPr>
            <a:endParaRPr lang="fi-FI" sz="2800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Mitä laitat kehon tasolla nyt merkille?</a:t>
            </a:r>
          </a:p>
          <a:p>
            <a:pPr algn="l">
              <a:lnSpc>
                <a:spcPct val="100000"/>
              </a:lnSpc>
            </a:pPr>
            <a:endParaRPr 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334787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666128" y="872422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000" b="0" i="1" dirty="0"/>
              <a:t>Keino avuksi: oman tunnemaailman tukeminen</a:t>
            </a:r>
            <a:endParaRPr lang="en-FI" sz="40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55054" y="2211556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Minkälaisiin säätelykeinoihin voin tarttua, jos tarvitsen…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>
                <a:solidFill>
                  <a:schemeClr val="bg2"/>
                </a:solidFill>
              </a:rPr>
              <a:t>rauhoittumista?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>
                <a:solidFill>
                  <a:schemeClr val="bg2"/>
                </a:solidFill>
              </a:rPr>
              <a:t>hyvää mieltä?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>
                <a:solidFill>
                  <a:schemeClr val="bg2"/>
                </a:solidFill>
              </a:rPr>
              <a:t>piristystä?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Minkälaista tukea minulla on saatavilla?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3321152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844905" y="2383107"/>
            <a:ext cx="6502190" cy="321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3600" i="1" dirty="0">
                <a:solidFill>
                  <a:srgbClr val="7372E6"/>
                </a:solidFill>
              </a:rPr>
              <a:t>Keino avuksi:</a:t>
            </a:r>
          </a:p>
          <a:p>
            <a:pPr>
              <a:lnSpc>
                <a:spcPct val="100000"/>
              </a:lnSpc>
            </a:pPr>
            <a:r>
              <a:rPr lang="fi-FI" sz="3600" i="1" dirty="0">
                <a:solidFill>
                  <a:srgbClr val="7372E6"/>
                </a:solidFill>
              </a:rPr>
              <a:t>Itsestä välittäminen</a:t>
            </a:r>
            <a:endParaRPr lang="fi-FI" sz="3800" i="1" dirty="0">
              <a:solidFill>
                <a:srgbClr val="7372E6"/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324746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3356395" y="3039919"/>
            <a:ext cx="6502190" cy="321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Harjoitus: kehoon ja tilaan asettuminen</a:t>
            </a:r>
            <a:endParaRPr lang="fi-FI" sz="32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endParaRPr lang="fi-FI" sz="38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987960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407037" y="1074150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3200" b="0" dirty="0">
                <a:solidFill>
                  <a:schemeClr val="bg2"/>
                </a:solidFill>
              </a:rPr>
              <a:t>Itsemyötätunto</a:t>
            </a:r>
            <a:endParaRPr lang="en-FI" sz="3200" b="0" dirty="0">
              <a:solidFill>
                <a:schemeClr val="bg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49864" y="2465048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Tarkoittaa ystävällistä, lämminhenkistä suhtautumista itseen niin hyvinä kuin haastavinakin hetkinä</a:t>
            </a:r>
          </a:p>
          <a:p>
            <a:pPr algn="l">
              <a:lnSpc>
                <a:spcPct val="100000"/>
              </a:lnSpc>
            </a:pPr>
            <a:r>
              <a:rPr lang="fi-FI" sz="2800" dirty="0"/>
              <a:t>     → Puhutko itsellesi kannustavasti kuten ystävällesi </a:t>
            </a:r>
          </a:p>
          <a:p>
            <a:pPr algn="l">
              <a:lnSpc>
                <a:spcPct val="100000"/>
              </a:lnSpc>
            </a:pPr>
            <a:r>
              <a:rPr lang="fi-FI" sz="2800" dirty="0"/>
              <a:t>     puhuisit?</a:t>
            </a:r>
          </a:p>
          <a:p>
            <a:pPr algn="l">
              <a:lnSpc>
                <a:spcPct val="100000"/>
              </a:lnSpc>
            </a:pPr>
            <a:endParaRPr 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1591723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619821" y="1820400"/>
            <a:ext cx="7945016" cy="321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35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Kotiin: </a:t>
            </a:r>
            <a:endParaRPr lang="fi-FI" sz="17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35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Pysähtele enemmän kehosi äärelle: mitä tapahtuu kehossasi ja miten voit oloasi tukea?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35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Havaitse ja nimeä tunteitasi itseksesi tai paperille </a:t>
            </a:r>
          </a:p>
          <a:p>
            <a:pPr algn="l">
              <a:lnSpc>
                <a:spcPct val="100000"/>
              </a:lnSpc>
            </a:pPr>
            <a:endParaRPr lang="fi-FI" sz="38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endParaRPr lang="fi-FI" sz="38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2148012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D0CA60-058A-336C-5D60-B27625D4711C}"/>
              </a:ext>
            </a:extLst>
          </p:cNvPr>
          <p:cNvSpPr txBox="1">
            <a:spLocks/>
          </p:cNvSpPr>
          <p:nvPr/>
        </p:nvSpPr>
        <p:spPr>
          <a:xfrm>
            <a:off x="4038600" y="5021263"/>
            <a:ext cx="4114800" cy="1700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chemeClr val="accent1"/>
                </a:solidFill>
              </a:rPr>
              <a:t>Albertinkatu 18 A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i-FI" sz="1400" dirty="0">
                <a:solidFill>
                  <a:schemeClr val="accent1"/>
                </a:solidFill>
              </a:rPr>
              <a:t>PL 365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FI" sz="1400" dirty="0">
                <a:solidFill>
                  <a:schemeClr val="accent1"/>
                </a:solidFill>
              </a:rPr>
              <a:t>90101 </a:t>
            </a:r>
            <a:r>
              <a:rPr lang="fi-FI" sz="1400" dirty="0">
                <a:solidFill>
                  <a:schemeClr val="accent1"/>
                </a:solidFill>
              </a:rPr>
              <a:t>Oulu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schemeClr val="accent1"/>
                </a:solidFill>
              </a:rPr>
              <a:t>http://www.odl.fi/nainen45</a:t>
            </a:r>
            <a:endParaRPr lang="en-FI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6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1908498" y="1872157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Syömisen tulisi olla pääasiassa kehon viestien ohjaamaa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Syömistä voi helposti alkaa ohjata jokin muu, kuten halu säädellä omia tunteita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Joskus ruoan toivotaan tuovan turvaa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Joskus ruoasta haetaan rauhaa tai sillä pyritään nostamaan vireystilaa</a:t>
            </a:r>
          </a:p>
        </p:txBody>
      </p:sp>
    </p:spTree>
    <p:extLst>
      <p:ext uri="{BB962C8B-B14F-4D97-AF65-F5344CB8AC3E}">
        <p14:creationId xmlns:p14="http://schemas.microsoft.com/office/powerpoint/2010/main" val="213063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844905" y="2298701"/>
            <a:ext cx="6502190" cy="321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36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On tärkeää, että oman olon tasapainottamiseen on käytössä monia työkaluja</a:t>
            </a:r>
            <a:endParaRPr lang="fi-FI" sz="40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endParaRPr lang="fi-FI" sz="38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360466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394739" y="1970813"/>
            <a:ext cx="6502190" cy="321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36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Tunteet</a:t>
            </a:r>
            <a:endParaRPr lang="fi-FI" sz="44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E0A57F9-CBFD-49A6-87D7-ACDEFE0EE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917" y="2971978"/>
            <a:ext cx="2832407" cy="21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0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469181" y="577001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800" b="0" i="1" dirty="0"/>
              <a:t>Mitä tunteet ovat?</a:t>
            </a:r>
            <a:endParaRPr lang="en-FI" sz="48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55053" y="1873933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Luonnollinen osa ihmisyyttä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Muuntuvia; aaltoilevat päivän aikana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Voimakkuudeltaan erilaisia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Herättävät ajatuksia &lt;&gt; ajatukset vaikuttavat tunnemaailmaan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Tuntuvat kehossa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Reaktioita, joihin liittyy jonkinlainen ilmaisu ilmein, elein tai toiminnan kautta</a:t>
            </a:r>
          </a:p>
        </p:txBody>
      </p:sp>
    </p:spTree>
    <p:extLst>
      <p:ext uri="{BB962C8B-B14F-4D97-AF65-F5344CB8AC3E}">
        <p14:creationId xmlns:p14="http://schemas.microsoft.com/office/powerpoint/2010/main" val="417071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1ED1972-67BE-4563-B46C-B16A0DF51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339" y="537356"/>
            <a:ext cx="7924847" cy="6032256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9510F89-B24C-425A-AE94-72E22F40BF3B}"/>
              </a:ext>
            </a:extLst>
          </p:cNvPr>
          <p:cNvSpPr txBox="1"/>
          <p:nvPr/>
        </p:nvSpPr>
        <p:spPr>
          <a:xfrm rot="5400000">
            <a:off x="9244465" y="3024554"/>
            <a:ext cx="50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Nummenmaa ym. </a:t>
            </a:r>
            <a:r>
              <a:rPr lang="fi-FI" dirty="0" err="1">
                <a:solidFill>
                  <a:schemeClr val="bg2"/>
                </a:solidFill>
              </a:rPr>
              <a:t>Bodly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maps</a:t>
            </a:r>
            <a:r>
              <a:rPr lang="fi-FI" dirty="0">
                <a:solidFill>
                  <a:schemeClr val="bg2"/>
                </a:solidFill>
              </a:rPr>
              <a:t> of </a:t>
            </a:r>
            <a:r>
              <a:rPr lang="fi-FI" dirty="0" err="1">
                <a:solidFill>
                  <a:schemeClr val="bg2"/>
                </a:solidFill>
              </a:rPr>
              <a:t>emotions</a:t>
            </a:r>
            <a:r>
              <a:rPr lang="fi-FI" dirty="0">
                <a:solidFill>
                  <a:schemeClr val="bg2"/>
                </a:solidFill>
              </a:rPr>
              <a:t>. 2013</a:t>
            </a:r>
          </a:p>
        </p:txBody>
      </p:sp>
    </p:spTree>
    <p:extLst>
      <p:ext uri="{BB962C8B-B14F-4D97-AF65-F5344CB8AC3E}">
        <p14:creationId xmlns:p14="http://schemas.microsoft.com/office/powerpoint/2010/main" val="7544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469181" y="577001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800" b="0" i="1" dirty="0"/>
              <a:t>Miksi tuntea tunteet?</a:t>
            </a:r>
            <a:endParaRPr lang="en-FI" sz="48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55053" y="1873933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Tuovat elämään sävyjä ja syvyyttä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Ohjaavat toimimaan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Kertovat siitä, mitä arvostat, mikä taas mahdollistaa sen, että voit elää ja tehdä valintoja arvojasi kuunnellen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Antavat tietoa siitä, miten voit voida hyvin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Opettavat sinusta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Kertovat tarpeistasi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Yhteys omiin tunteisiin voi syventää vuorovaikutusta toisiin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14016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3757119" y="2922869"/>
            <a:ext cx="6502190" cy="321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32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Miten olla tunteiden kanssa?</a:t>
            </a:r>
            <a:endParaRPr lang="fi-FI" sz="4000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4225821667"/>
      </p:ext>
    </p:extLst>
  </p:cSld>
  <p:clrMapOvr>
    <a:masterClrMapping/>
  </p:clrMapOvr>
</p:sld>
</file>

<file path=ppt/theme/theme1.xml><?xml version="1.0" encoding="utf-8"?>
<a:theme xmlns:a="http://schemas.openxmlformats.org/drawingml/2006/main" name="ODL_PowerPoint">
  <a:themeElements>
    <a:clrScheme name="nainen45 1">
      <a:dk1>
        <a:srgbClr val="7E71E6"/>
      </a:dk1>
      <a:lt1>
        <a:srgbClr val="FFB367"/>
      </a:lt1>
      <a:dk2>
        <a:srgbClr val="5DB8D8"/>
      </a:dk2>
      <a:lt2>
        <a:srgbClr val="2C2C2C"/>
      </a:lt2>
      <a:accent1>
        <a:srgbClr val="FFFFFF"/>
      </a:accent1>
      <a:accent2>
        <a:srgbClr val="00AECD"/>
      </a:accent2>
      <a:accent3>
        <a:srgbClr val="00AECD"/>
      </a:accent3>
      <a:accent4>
        <a:srgbClr val="00AECD"/>
      </a:accent4>
      <a:accent5>
        <a:srgbClr val="00AECD"/>
      </a:accent5>
      <a:accent6>
        <a:srgbClr val="00AECD"/>
      </a:accent6>
      <a:hlink>
        <a:srgbClr val="00AECD"/>
      </a:hlink>
      <a:folHlink>
        <a:srgbClr val="00AEC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L_PP_esitys_2014" id="{1138C064-8B98-4430-9B7A-F42CB701EA74}" vid="{382CD521-4E0A-4897-B755-DCB936D36FC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</TotalTime>
  <Words>502</Words>
  <Application>Microsoft Office PowerPoint</Application>
  <PresentationFormat>Laajakuva</PresentationFormat>
  <Paragraphs>86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ODL_PowerPoint</vt:lpstr>
      <vt:lpstr> Syöminen säätelykeinona, tunnesyöminen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Emilia Leinonen</dc:creator>
  <cp:keywords/>
  <dc:description/>
  <cp:lastModifiedBy>Kolarovic Milan</cp:lastModifiedBy>
  <cp:revision>107</cp:revision>
  <cp:lastPrinted>2021-08-02T10:33:08Z</cp:lastPrinted>
  <dcterms:created xsi:type="dcterms:W3CDTF">2020-11-05T10:57:02Z</dcterms:created>
  <dcterms:modified xsi:type="dcterms:W3CDTF">2023-05-09T12:10:55Z</dcterms:modified>
  <cp:category/>
</cp:coreProperties>
</file>