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74" r:id="rId2"/>
    <p:sldId id="330" r:id="rId3"/>
    <p:sldId id="331" r:id="rId4"/>
    <p:sldId id="353" r:id="rId5"/>
    <p:sldId id="326" r:id="rId6"/>
    <p:sldId id="333" r:id="rId7"/>
    <p:sldId id="334" r:id="rId8"/>
    <p:sldId id="335" r:id="rId9"/>
    <p:sldId id="337" r:id="rId10"/>
    <p:sldId id="336" r:id="rId11"/>
    <p:sldId id="338" r:id="rId12"/>
    <p:sldId id="339" r:id="rId13"/>
    <p:sldId id="340" r:id="rId14"/>
    <p:sldId id="344" r:id="rId15"/>
    <p:sldId id="345" r:id="rId16"/>
    <p:sldId id="348" r:id="rId17"/>
    <p:sldId id="349" r:id="rId18"/>
    <p:sldId id="354" r:id="rId19"/>
    <p:sldId id="350" r:id="rId20"/>
    <p:sldId id="332" r:id="rId21"/>
    <p:sldId id="351" r:id="rId22"/>
    <p:sldId id="355" r:id="rId23"/>
    <p:sldId id="356" r:id="rId24"/>
    <p:sldId id="357" r:id="rId25"/>
    <p:sldId id="359" r:id="rId26"/>
    <p:sldId id="360" r:id="rId27"/>
    <p:sldId id="256" r:id="rId28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mpunen Liisa" initials="RL" lastIdx="3" clrIdx="0"/>
  <p:cmAuthor id="1" name="Kaikkonen Kaisu" initials="KK" lastIdx="0" clrIdx="1"/>
  <p:cmAuthor id="2" name="Anita" initials="A" lastIdx="4" clrIdx="2"/>
  <p:cmAuthor id="3" name="Emilia Leinonen" initials="EL" lastIdx="11" clrIdx="3">
    <p:extLst>
      <p:ext uri="{19B8F6BF-5375-455C-9EA6-DF929625EA0E}">
        <p15:presenceInfo xmlns:p15="http://schemas.microsoft.com/office/powerpoint/2012/main" userId="114beac90652b5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2E6"/>
    <a:srgbClr val="7D7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8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35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8A563-E5EA-47E2-BBE6-183AA2B09964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E4389-1891-4552-824C-D7434EACF6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0958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E735B2A1-9EB3-5A4A-AA1E-ECEAD4E67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38600" y="5171032"/>
            <a:ext cx="4118265" cy="1463991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3DF3F2-11B9-8647-A9C1-1953A21E2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88" y="856148"/>
            <a:ext cx="3579223" cy="38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7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24AA7A0A-1123-A94F-8C43-C908FBBAA9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A8EB8E46-AAA9-D645-8CCC-B979F181A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1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3D9F55F9-D187-CA46-8E26-CF3F3DB5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99" y="2162784"/>
            <a:ext cx="4114801" cy="551823"/>
          </a:xfrm>
        </p:spPr>
        <p:txBody>
          <a:bodyPr anchor="ctr">
            <a:normAutofit/>
          </a:bodyPr>
          <a:lstStyle>
            <a:lvl1pPr>
              <a:defRPr lang="fi-FI" sz="3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C2CBE7F-89D4-0B4B-8EDE-26A3C3BC69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1099" y="3311419"/>
            <a:ext cx="4114800" cy="28607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accent1"/>
                </a:solidFill>
                <a:latin typeface="+mj-lt"/>
              </a:defRPr>
            </a:lvl2pPr>
            <a:lvl3pPr>
              <a:defRPr sz="2000">
                <a:solidFill>
                  <a:schemeClr val="accent1"/>
                </a:solidFill>
                <a:latin typeface="+mj-lt"/>
              </a:defRPr>
            </a:lvl3pPr>
            <a:lvl4pPr>
              <a:defRPr sz="2000">
                <a:solidFill>
                  <a:schemeClr val="accent1"/>
                </a:solidFill>
                <a:latin typeface="+mj-lt"/>
              </a:defRPr>
            </a:lvl4pPr>
            <a:lvl5pPr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C1E9F82-2A34-CC42-A426-89012EB7E29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1098" y="2756902"/>
            <a:ext cx="4114801" cy="303498"/>
          </a:xfrm>
        </p:spPr>
        <p:txBody>
          <a:bodyPr anchor="b">
            <a:noAutofit/>
          </a:bodyPr>
          <a:lstStyle>
            <a:lvl1pPr marL="0" indent="0">
              <a:buNone/>
              <a:defRPr lang="fi-FI" sz="2000" b="1" dirty="0" smtClean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647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3D9F55F9-D187-CA46-8E26-CF3F3DB5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99" y="2162784"/>
            <a:ext cx="4114801" cy="551823"/>
          </a:xfrm>
        </p:spPr>
        <p:txBody>
          <a:bodyPr anchor="ctr">
            <a:normAutofit/>
          </a:bodyPr>
          <a:lstStyle>
            <a:lvl1pPr>
              <a:defRPr lang="fi-FI" sz="3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C2CBE7F-89D4-0B4B-8EDE-26A3C3BC69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1099" y="3311419"/>
            <a:ext cx="4114800" cy="28607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accent1"/>
                </a:solidFill>
                <a:latin typeface="+mj-lt"/>
              </a:defRPr>
            </a:lvl2pPr>
            <a:lvl3pPr>
              <a:defRPr sz="2000">
                <a:solidFill>
                  <a:schemeClr val="accent1"/>
                </a:solidFill>
                <a:latin typeface="+mj-lt"/>
              </a:defRPr>
            </a:lvl3pPr>
            <a:lvl4pPr>
              <a:defRPr sz="2000">
                <a:solidFill>
                  <a:schemeClr val="accent1"/>
                </a:solidFill>
                <a:latin typeface="+mj-lt"/>
              </a:defRPr>
            </a:lvl4pPr>
            <a:lvl5pPr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C1E9F82-2A34-CC42-A426-89012EB7E29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1098" y="2756902"/>
            <a:ext cx="4114801" cy="303498"/>
          </a:xfrm>
        </p:spPr>
        <p:txBody>
          <a:bodyPr anchor="b">
            <a:noAutofit/>
          </a:bodyPr>
          <a:lstStyle>
            <a:lvl1pPr marL="0" indent="0">
              <a:buNone/>
              <a:defRPr lang="fi-FI" sz="2000" b="1" dirty="0" smtClean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4315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3D9F55F9-D187-CA46-8E26-CF3F3DB5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99" y="2162784"/>
            <a:ext cx="4114801" cy="551823"/>
          </a:xfrm>
        </p:spPr>
        <p:txBody>
          <a:bodyPr anchor="ctr">
            <a:normAutofit/>
          </a:bodyPr>
          <a:lstStyle>
            <a:lvl1pPr>
              <a:defRPr lang="fi-FI" sz="3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C2CBE7F-89D4-0B4B-8EDE-26A3C3BC69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1099" y="3311419"/>
            <a:ext cx="4114800" cy="28607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accent1"/>
                </a:solidFill>
                <a:latin typeface="+mj-lt"/>
              </a:defRPr>
            </a:lvl2pPr>
            <a:lvl3pPr>
              <a:defRPr sz="2000">
                <a:solidFill>
                  <a:schemeClr val="accent1"/>
                </a:solidFill>
                <a:latin typeface="+mj-lt"/>
              </a:defRPr>
            </a:lvl3pPr>
            <a:lvl4pPr>
              <a:defRPr sz="2000">
                <a:solidFill>
                  <a:schemeClr val="accent1"/>
                </a:solidFill>
                <a:latin typeface="+mj-lt"/>
              </a:defRPr>
            </a:lvl4pPr>
            <a:lvl5pPr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C1E9F82-2A34-CC42-A426-89012EB7E29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1098" y="2756902"/>
            <a:ext cx="4114801" cy="303498"/>
          </a:xfrm>
        </p:spPr>
        <p:txBody>
          <a:bodyPr anchor="b">
            <a:noAutofit/>
          </a:bodyPr>
          <a:lstStyle>
            <a:lvl1pPr marL="0" indent="0">
              <a:buNone/>
              <a:defRPr lang="fi-FI" sz="2000" b="1" dirty="0" smtClean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9425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E96BF2-E20B-E345-8F08-FC99528C424C}"/>
              </a:ext>
            </a:extLst>
          </p:cNvPr>
          <p:cNvSpPr/>
          <p:nvPr userDrawn="1"/>
        </p:nvSpPr>
        <p:spPr>
          <a:xfrm>
            <a:off x="4185139" y="2101361"/>
            <a:ext cx="3604846" cy="123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24AA7A0A-1123-A94F-8C43-C908FBBAA9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86047" y="756796"/>
            <a:ext cx="12170664" cy="2626360"/>
          </a:xfrm>
        </p:spPr>
        <p:txBody>
          <a:bodyPr anchor="b"/>
          <a:lstStyle>
            <a:lvl1pPr algn="ctr">
              <a:defRPr sz="8200" spc="3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BREAK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47BF3F-0EE6-E240-B3F2-74EAC041FE29}"/>
              </a:ext>
            </a:extLst>
          </p:cNvPr>
          <p:cNvSpPr/>
          <p:nvPr userDrawn="1"/>
        </p:nvSpPr>
        <p:spPr>
          <a:xfrm>
            <a:off x="11488615" y="1055077"/>
            <a:ext cx="1406769" cy="140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28299C-0F06-B84A-BAC7-75EC09F3D57F}"/>
              </a:ext>
            </a:extLst>
          </p:cNvPr>
          <p:cNvSpPr/>
          <p:nvPr userDrawn="1"/>
        </p:nvSpPr>
        <p:spPr>
          <a:xfrm>
            <a:off x="4185139" y="5223926"/>
            <a:ext cx="940777" cy="9407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39E057-CC93-604C-8EDC-B2D006231E8D}"/>
              </a:ext>
            </a:extLst>
          </p:cNvPr>
          <p:cNvSpPr/>
          <p:nvPr userDrawn="1"/>
        </p:nvSpPr>
        <p:spPr>
          <a:xfrm>
            <a:off x="6966438" y="423337"/>
            <a:ext cx="726831" cy="7268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2B168D-72DF-2549-8545-A6DA01F7761F}"/>
              </a:ext>
            </a:extLst>
          </p:cNvPr>
          <p:cNvSpPr/>
          <p:nvPr userDrawn="1"/>
        </p:nvSpPr>
        <p:spPr>
          <a:xfrm>
            <a:off x="343839" y="1444418"/>
            <a:ext cx="1705707" cy="17057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5A81CC1-1A9E-3346-8FDF-66DB677C2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772" y="3413511"/>
            <a:ext cx="11010456" cy="1923761"/>
          </a:xfrm>
        </p:spPr>
        <p:txBody>
          <a:bodyPr/>
          <a:lstStyle>
            <a:lvl1pPr algn="ctr">
              <a:buFontTx/>
              <a:buNone/>
              <a:defRPr sz="8200" b="1" spc="3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FI" dirty="0"/>
              <a:t>SECTION.</a:t>
            </a:r>
          </a:p>
        </p:txBody>
      </p:sp>
    </p:spTree>
    <p:extLst>
      <p:ext uri="{BB962C8B-B14F-4D97-AF65-F5344CB8AC3E}">
        <p14:creationId xmlns:p14="http://schemas.microsoft.com/office/powerpoint/2010/main" val="4118371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43821-218B-564D-810E-A714FA1A7438}"/>
              </a:ext>
            </a:extLst>
          </p:cNvPr>
          <p:cNvSpPr/>
          <p:nvPr userDrawn="1"/>
        </p:nvSpPr>
        <p:spPr>
          <a:xfrm>
            <a:off x="4185139" y="2101361"/>
            <a:ext cx="3604846" cy="123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778F7C48-E719-C541-B7EA-6E15C9F04D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86047" y="756796"/>
            <a:ext cx="12170664" cy="2626360"/>
          </a:xfrm>
        </p:spPr>
        <p:txBody>
          <a:bodyPr anchor="b"/>
          <a:lstStyle>
            <a:lvl1pPr algn="ctr">
              <a:defRPr sz="8200" spc="3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BREAK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A1F299-6B23-6245-BB07-C13B6D10D09A}"/>
              </a:ext>
            </a:extLst>
          </p:cNvPr>
          <p:cNvSpPr/>
          <p:nvPr userDrawn="1"/>
        </p:nvSpPr>
        <p:spPr>
          <a:xfrm>
            <a:off x="11488615" y="1055077"/>
            <a:ext cx="1406769" cy="14067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8EAECB-2C02-8F47-AFB3-468CF938CF39}"/>
              </a:ext>
            </a:extLst>
          </p:cNvPr>
          <p:cNvSpPr/>
          <p:nvPr userDrawn="1"/>
        </p:nvSpPr>
        <p:spPr>
          <a:xfrm>
            <a:off x="4185139" y="5223926"/>
            <a:ext cx="940777" cy="940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2BE374-BC49-FF4A-B429-EF80163D9746}"/>
              </a:ext>
            </a:extLst>
          </p:cNvPr>
          <p:cNvSpPr/>
          <p:nvPr userDrawn="1"/>
        </p:nvSpPr>
        <p:spPr>
          <a:xfrm>
            <a:off x="6966438" y="423337"/>
            <a:ext cx="726831" cy="7268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1C5BD8-F9BD-3349-BCD0-3CB158632DA3}"/>
              </a:ext>
            </a:extLst>
          </p:cNvPr>
          <p:cNvSpPr/>
          <p:nvPr userDrawn="1"/>
        </p:nvSpPr>
        <p:spPr>
          <a:xfrm>
            <a:off x="343839" y="1444418"/>
            <a:ext cx="1705707" cy="17057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056AF0-22CC-C646-B4F8-B360915C55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772" y="3413511"/>
            <a:ext cx="11010456" cy="1923761"/>
          </a:xfrm>
        </p:spPr>
        <p:txBody>
          <a:bodyPr/>
          <a:lstStyle>
            <a:lvl1pPr algn="ctr">
              <a:buFontTx/>
              <a:buNone/>
              <a:defRPr sz="8200" b="1" spc="3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FI" dirty="0"/>
              <a:t>SECTION.</a:t>
            </a:r>
          </a:p>
        </p:txBody>
      </p:sp>
    </p:spTree>
    <p:extLst>
      <p:ext uri="{BB962C8B-B14F-4D97-AF65-F5344CB8AC3E}">
        <p14:creationId xmlns:p14="http://schemas.microsoft.com/office/powerpoint/2010/main" val="3595379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4B7EF5-4534-D344-8850-FB98B5383B8E}"/>
              </a:ext>
            </a:extLst>
          </p:cNvPr>
          <p:cNvSpPr/>
          <p:nvPr userDrawn="1"/>
        </p:nvSpPr>
        <p:spPr>
          <a:xfrm>
            <a:off x="4185139" y="2101361"/>
            <a:ext cx="3604846" cy="12397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Otsikko 1">
            <a:extLst>
              <a:ext uri="{FF2B5EF4-FFF2-40B4-BE49-F238E27FC236}">
                <a16:creationId xmlns:a16="http://schemas.microsoft.com/office/drawing/2014/main" id="{04D26A54-2B1C-6D46-B5D5-235A6C7BB7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86047" y="756796"/>
            <a:ext cx="12170664" cy="2626360"/>
          </a:xfrm>
        </p:spPr>
        <p:txBody>
          <a:bodyPr anchor="b"/>
          <a:lstStyle>
            <a:lvl1pPr algn="ctr">
              <a:defRPr sz="8200" spc="3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BREAK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D6FC4F-5CB5-2248-BCD2-67CB546FC919}"/>
              </a:ext>
            </a:extLst>
          </p:cNvPr>
          <p:cNvSpPr/>
          <p:nvPr userDrawn="1"/>
        </p:nvSpPr>
        <p:spPr>
          <a:xfrm>
            <a:off x="11488615" y="1055077"/>
            <a:ext cx="1406769" cy="14067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731651-AE00-A64C-B91C-BBDDCA5EB778}"/>
              </a:ext>
            </a:extLst>
          </p:cNvPr>
          <p:cNvSpPr/>
          <p:nvPr userDrawn="1"/>
        </p:nvSpPr>
        <p:spPr>
          <a:xfrm>
            <a:off x="4185139" y="5223926"/>
            <a:ext cx="940777" cy="9407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3FB4A8-4E7C-8C4D-B531-F7867711C612}"/>
              </a:ext>
            </a:extLst>
          </p:cNvPr>
          <p:cNvSpPr/>
          <p:nvPr userDrawn="1"/>
        </p:nvSpPr>
        <p:spPr>
          <a:xfrm>
            <a:off x="6966438" y="423337"/>
            <a:ext cx="726831" cy="7268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2B98353-3BFC-9545-9607-205288875A2E}"/>
              </a:ext>
            </a:extLst>
          </p:cNvPr>
          <p:cNvSpPr/>
          <p:nvPr userDrawn="1"/>
        </p:nvSpPr>
        <p:spPr>
          <a:xfrm>
            <a:off x="343839" y="1444418"/>
            <a:ext cx="1705707" cy="17057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D604E31-6838-864F-A3AE-3606B4C45B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772" y="3413511"/>
            <a:ext cx="11010456" cy="1923761"/>
          </a:xfrm>
        </p:spPr>
        <p:txBody>
          <a:bodyPr/>
          <a:lstStyle>
            <a:lvl1pPr algn="ctr">
              <a:buFontTx/>
              <a:buNone/>
              <a:defRPr sz="8200" b="1" spc="3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FI" dirty="0"/>
              <a:t>SECTION.</a:t>
            </a:r>
          </a:p>
        </p:txBody>
      </p:sp>
    </p:spTree>
    <p:extLst>
      <p:ext uri="{BB962C8B-B14F-4D97-AF65-F5344CB8AC3E}">
        <p14:creationId xmlns:p14="http://schemas.microsoft.com/office/powerpoint/2010/main" val="167871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12790-7193-E942-8655-283060C919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88" y="866087"/>
            <a:ext cx="3579223" cy="3814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F1A048-7A0B-A944-8A24-92467AE58D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5021263"/>
            <a:ext cx="4114800" cy="1700212"/>
          </a:xfrm>
        </p:spPr>
        <p:txBody>
          <a:bodyPr/>
          <a:lstStyle>
            <a:lvl1pPr algn="ctr">
              <a:buFontTx/>
              <a:buNone/>
              <a:defRPr sz="1400"/>
            </a:lvl1pPr>
          </a:lstStyle>
          <a:p>
            <a:pPr algn="ctr"/>
            <a:r>
              <a:rPr lang="fi-FI" dirty="0">
                <a:solidFill>
                  <a:schemeClr val="accent1"/>
                </a:solidFill>
              </a:rPr>
              <a:t>Osoite 1</a:t>
            </a:r>
          </a:p>
          <a:p>
            <a:pPr algn="ctr"/>
            <a:r>
              <a:rPr lang="fi-FI" dirty="0">
                <a:solidFill>
                  <a:schemeClr val="accent1"/>
                </a:solidFill>
              </a:rPr>
              <a:t>Osoite 2</a:t>
            </a:r>
          </a:p>
          <a:p>
            <a:pPr algn="ctr"/>
            <a:r>
              <a:rPr lang="fi-FI" dirty="0">
                <a:solidFill>
                  <a:schemeClr val="accent1"/>
                </a:solidFill>
              </a:rPr>
              <a:t>90101 Oulu</a:t>
            </a:r>
            <a:br>
              <a:rPr lang="fi-FI" dirty="0">
                <a:solidFill>
                  <a:schemeClr val="accent1"/>
                </a:solidFill>
              </a:rPr>
            </a:br>
            <a:endParaRPr lang="fi-FI" dirty="0">
              <a:solidFill>
                <a:schemeClr val="accent1"/>
              </a:solidFill>
            </a:endParaRPr>
          </a:p>
          <a:p>
            <a:pPr algn="ctr"/>
            <a:r>
              <a:rPr lang="fi-FI" b="1" dirty="0" err="1">
                <a:solidFill>
                  <a:schemeClr val="accent1"/>
                </a:solidFill>
              </a:rPr>
              <a:t>verkkosivu.fi</a:t>
            </a:r>
            <a:endParaRPr lang="fi-FI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4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898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851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05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kääntyvien palvelut sisältö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1099" y="2162784"/>
            <a:ext cx="6643943" cy="551823"/>
          </a:xfrm>
        </p:spPr>
        <p:txBody>
          <a:bodyPr anchor="ctr">
            <a:normAutofit/>
          </a:bodyPr>
          <a:lstStyle>
            <a:lvl1pPr>
              <a:defRPr lang="fi-FI" sz="3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601099" y="3311419"/>
            <a:ext cx="6643942" cy="28607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accent1"/>
                </a:solidFill>
                <a:latin typeface="+mj-lt"/>
              </a:defRPr>
            </a:lvl2pPr>
            <a:lvl3pPr>
              <a:defRPr sz="2000">
                <a:solidFill>
                  <a:schemeClr val="accent1"/>
                </a:solidFill>
                <a:latin typeface="+mj-lt"/>
              </a:defRPr>
            </a:lvl3pPr>
            <a:lvl4pPr>
              <a:defRPr sz="2000">
                <a:solidFill>
                  <a:schemeClr val="accent1"/>
                </a:solidFill>
                <a:latin typeface="+mj-lt"/>
              </a:defRPr>
            </a:lvl4pPr>
            <a:lvl5pPr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2"/>
          <p:cNvSpPr>
            <a:spLocks noGrp="1"/>
          </p:cNvSpPr>
          <p:nvPr>
            <p:ph type="body" idx="13" hasCustomPrompt="1"/>
          </p:nvPr>
        </p:nvSpPr>
        <p:spPr>
          <a:xfrm>
            <a:off x="601098" y="2756902"/>
            <a:ext cx="6643943" cy="303498"/>
          </a:xfrm>
        </p:spPr>
        <p:txBody>
          <a:bodyPr anchor="b">
            <a:noAutofit/>
          </a:bodyPr>
          <a:lstStyle>
            <a:lvl1pPr marL="0" indent="0">
              <a:buNone/>
              <a:defRPr lang="fi-FI" sz="2000" b="1" dirty="0" smtClean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650A0-A84D-2C45-8C35-97BD11FD661F}"/>
              </a:ext>
            </a:extLst>
          </p:cNvPr>
          <p:cNvSpPr>
            <a:spLocks noChangeAspect="1"/>
          </p:cNvSpPr>
          <p:nvPr userDrawn="1"/>
        </p:nvSpPr>
        <p:spPr>
          <a:xfrm>
            <a:off x="7570692" y="874709"/>
            <a:ext cx="4622400" cy="46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3614AB0-AA2F-4F43-82F4-3D8441B1796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702240" y="1005743"/>
            <a:ext cx="4359305" cy="436033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438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ääntyvien palvelut sisältö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650A0-A84D-2C45-8C35-97BD11FD661F}"/>
              </a:ext>
            </a:extLst>
          </p:cNvPr>
          <p:cNvSpPr>
            <a:spLocks noChangeAspect="1"/>
          </p:cNvSpPr>
          <p:nvPr userDrawn="1"/>
        </p:nvSpPr>
        <p:spPr>
          <a:xfrm>
            <a:off x="7570692" y="874709"/>
            <a:ext cx="4622400" cy="462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3614AB0-AA2F-4F43-82F4-3D8441B1796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702240" y="1005743"/>
            <a:ext cx="4359305" cy="4360333"/>
          </a:xfrm>
        </p:spPr>
        <p:txBody>
          <a:bodyPr/>
          <a:lstStyle/>
          <a:p>
            <a:endParaRPr lang="en-FI"/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F343AD14-D2A4-F246-B3EE-09DE571083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099" y="2162784"/>
            <a:ext cx="6643943" cy="551823"/>
          </a:xfrm>
        </p:spPr>
        <p:txBody>
          <a:bodyPr anchor="ctr">
            <a:normAutofit/>
          </a:bodyPr>
          <a:lstStyle>
            <a:lvl1pPr>
              <a:defRPr lang="fi-FI" sz="3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27" name="Sisällön paikkamerkki 2">
            <a:extLst>
              <a:ext uri="{FF2B5EF4-FFF2-40B4-BE49-F238E27FC236}">
                <a16:creationId xmlns:a16="http://schemas.microsoft.com/office/drawing/2014/main" id="{A021F3CB-2915-9D4D-8CFF-FF0EE737B2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1099" y="3311419"/>
            <a:ext cx="6643942" cy="28607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accent1"/>
                </a:solidFill>
                <a:latin typeface="+mj-lt"/>
              </a:defRPr>
            </a:lvl2pPr>
            <a:lvl3pPr>
              <a:defRPr sz="2000">
                <a:solidFill>
                  <a:schemeClr val="accent1"/>
                </a:solidFill>
                <a:latin typeface="+mj-lt"/>
              </a:defRPr>
            </a:lvl3pPr>
            <a:lvl4pPr>
              <a:defRPr sz="2000">
                <a:solidFill>
                  <a:schemeClr val="accent1"/>
                </a:solidFill>
                <a:latin typeface="+mj-lt"/>
              </a:defRPr>
            </a:lvl4pPr>
            <a:lvl5pPr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8" name="Tekstin paikkamerkki 2">
            <a:extLst>
              <a:ext uri="{FF2B5EF4-FFF2-40B4-BE49-F238E27FC236}">
                <a16:creationId xmlns:a16="http://schemas.microsoft.com/office/drawing/2014/main" id="{F1A2E67A-25ED-3C49-99BC-CD1FF974ED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1098" y="2756902"/>
            <a:ext cx="6643943" cy="303498"/>
          </a:xfrm>
        </p:spPr>
        <p:txBody>
          <a:bodyPr anchor="b">
            <a:noAutofit/>
          </a:bodyPr>
          <a:lstStyle>
            <a:lvl1pPr marL="0" indent="0">
              <a:buNone/>
              <a:defRPr lang="fi-FI" sz="2000" b="1" dirty="0" smtClean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9797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kääntyvien palvelut sisältö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1099" y="2162784"/>
            <a:ext cx="6643943" cy="551823"/>
          </a:xfrm>
        </p:spPr>
        <p:txBody>
          <a:bodyPr anchor="ctr">
            <a:normAutofit/>
          </a:bodyPr>
          <a:lstStyle>
            <a:lvl1pPr>
              <a:defRPr lang="fi-FI" sz="32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601099" y="3311419"/>
            <a:ext cx="6643942" cy="28607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accent1"/>
                </a:solidFill>
                <a:latin typeface="+mj-lt"/>
              </a:defRPr>
            </a:lvl2pPr>
            <a:lvl3pPr>
              <a:defRPr sz="2000">
                <a:solidFill>
                  <a:schemeClr val="accent1"/>
                </a:solidFill>
                <a:latin typeface="+mj-lt"/>
              </a:defRPr>
            </a:lvl3pPr>
            <a:lvl4pPr>
              <a:defRPr sz="2000">
                <a:solidFill>
                  <a:schemeClr val="accent1"/>
                </a:solidFill>
                <a:latin typeface="+mj-lt"/>
              </a:defRPr>
            </a:lvl4pPr>
            <a:lvl5pPr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2"/>
          <p:cNvSpPr>
            <a:spLocks noGrp="1"/>
          </p:cNvSpPr>
          <p:nvPr>
            <p:ph type="body" idx="13" hasCustomPrompt="1"/>
          </p:nvPr>
        </p:nvSpPr>
        <p:spPr>
          <a:xfrm>
            <a:off x="601098" y="2756902"/>
            <a:ext cx="6643943" cy="303498"/>
          </a:xfrm>
        </p:spPr>
        <p:txBody>
          <a:bodyPr anchor="b">
            <a:noAutofit/>
          </a:bodyPr>
          <a:lstStyle>
            <a:lvl1pPr marL="0" indent="0">
              <a:buNone/>
              <a:defRPr lang="fi-FI" sz="2000" b="1" dirty="0" smtClean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650A0-A84D-2C45-8C35-97BD11FD661F}"/>
              </a:ext>
            </a:extLst>
          </p:cNvPr>
          <p:cNvSpPr>
            <a:spLocks noChangeAspect="1"/>
          </p:cNvSpPr>
          <p:nvPr userDrawn="1"/>
        </p:nvSpPr>
        <p:spPr>
          <a:xfrm>
            <a:off x="7570692" y="874709"/>
            <a:ext cx="4622400" cy="462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3614AB0-AA2F-4F43-82F4-3D8441B1796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702240" y="1005743"/>
            <a:ext cx="4359305" cy="4360333"/>
          </a:xfrm>
          <a:noFill/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1962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24AA7A0A-1123-A94F-8C43-C908FBBAA9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A8EB8E46-AAA9-D645-8CCC-B979F181A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208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kääntyvien palvelut sisältö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24AA7A0A-1123-A94F-8C43-C908FBBAA9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A8EB8E46-AAA9-D645-8CCC-B979F181AB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542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9A293-FF52-4613-8131-53EDADE6C3F6}" type="datetimeFigureOut">
              <a:rPr lang="fi-FI" smtClean="0"/>
              <a:t>9.5.2023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A4DAA-657F-43D8-B19F-DC85ADB270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815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660" r:id="rId2"/>
    <p:sldLayoutId id="2147483756" r:id="rId3"/>
    <p:sldLayoutId id="2147483757" r:id="rId4"/>
    <p:sldLayoutId id="2147483758" r:id="rId5"/>
    <p:sldLayoutId id="2147483743" r:id="rId6"/>
    <p:sldLayoutId id="2147483759" r:id="rId7"/>
    <p:sldLayoutId id="2147483745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7" r:id="rId14"/>
    <p:sldLayoutId id="2147483766" r:id="rId15"/>
    <p:sldLayoutId id="2147483765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DB8D8"/>
            </a:gs>
            <a:gs pos="99000">
              <a:srgbClr val="5DB8D8">
                <a:lumMod val="6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1F8AC07-7910-FF9F-EC23-B56B7CD20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br>
              <a:rPr lang="fi-FI" sz="4800" b="0" dirty="0">
                <a:solidFill>
                  <a:schemeClr val="accent1"/>
                </a:solidFill>
              </a:rPr>
            </a:br>
            <a:r>
              <a:rPr lang="fi-FI" sz="5400" b="0" i="1" dirty="0">
                <a:solidFill>
                  <a:schemeClr val="accent1"/>
                </a:solidFill>
              </a:rPr>
              <a:t>Ravitsemus</a:t>
            </a:r>
            <a:endParaRPr lang="en-FI" sz="4800" b="0" dirty="0">
              <a:solidFill>
                <a:schemeClr val="accent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52D5AE8-6451-D9BE-C070-A36C24AFB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31645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400" dirty="0"/>
              <a:t>2. tapaaminen</a:t>
            </a:r>
          </a:p>
          <a:p>
            <a:pPr>
              <a:lnSpc>
                <a:spcPct val="100000"/>
              </a:lnSpc>
            </a:pPr>
            <a:endParaRPr lang="fi-FI" sz="1400" dirty="0"/>
          </a:p>
          <a:p>
            <a:pPr>
              <a:lnSpc>
                <a:spcPct val="100000"/>
              </a:lnSpc>
            </a:pPr>
            <a:endParaRPr lang="fi-FI" sz="1400" dirty="0"/>
          </a:p>
          <a:p>
            <a:pPr>
              <a:lnSpc>
                <a:spcPct val="100000"/>
              </a:lnSpc>
            </a:pPr>
            <a:endParaRPr lang="fi-FI" sz="1400" dirty="0"/>
          </a:p>
          <a:p>
            <a:pPr>
              <a:lnSpc>
                <a:spcPct val="100000"/>
              </a:lnSpc>
            </a:pPr>
            <a:endParaRPr lang="fi-FI" sz="1400" dirty="0"/>
          </a:p>
          <a:p>
            <a:pPr>
              <a:lnSpc>
                <a:spcPct val="100000"/>
              </a:lnSpc>
            </a:pPr>
            <a:endParaRPr lang="fi-FI" sz="1400" dirty="0"/>
          </a:p>
          <a:p>
            <a:pPr>
              <a:lnSpc>
                <a:spcPct val="100000"/>
              </a:lnSpc>
            </a:pPr>
            <a:endParaRPr lang="fi-FI" sz="1400" dirty="0"/>
          </a:p>
          <a:p>
            <a:pPr>
              <a:lnSpc>
                <a:spcPct val="100000"/>
              </a:lnSpc>
            </a:pPr>
            <a:r>
              <a:rPr lang="fi-FI" sz="1400" dirty="0"/>
              <a:t>Nainen 45+ hanke</a:t>
            </a:r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47133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5863974-F0AD-4F88-A1CE-19402573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09" y="970672"/>
            <a:ext cx="7163381" cy="512420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4851A833-1DA5-A520-4608-93E9C390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581" y="6094877"/>
            <a:ext cx="3999323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95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77311" y="1055077"/>
            <a:ext cx="9311642" cy="5106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2600" dirty="0"/>
              <a:t>Kasviksia, marjoja ja hedelmiä pyri syömään lähes jokaisella aterialla eli noin 5-6 kourallista päivässä sekä raakana että kypsennettynä. Ne muodostavat tasapainoisen ruokavalion perustan.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600" dirty="0"/>
          </a:p>
          <a:p>
            <a:pPr algn="l">
              <a:lnSpc>
                <a:spcPct val="100000"/>
              </a:lnSpc>
            </a:pPr>
            <a:r>
              <a:rPr lang="fi-FI" sz="2600" dirty="0"/>
              <a:t>Valitse pääateriallesi aina jokin proteiinipitoinen lisuke. Huolehdi kuidun saannistasi, ja syö pehmeää rasvaa jossakin muodossa päivittäin. </a:t>
            </a:r>
          </a:p>
          <a:p>
            <a:pPr algn="l">
              <a:lnSpc>
                <a:spcPct val="100000"/>
              </a:lnSpc>
            </a:pPr>
            <a:endParaRPr lang="fi-FI" sz="1600" dirty="0"/>
          </a:p>
          <a:p>
            <a:pPr algn="l">
              <a:lnSpc>
                <a:spcPct val="100000"/>
              </a:lnSpc>
            </a:pPr>
            <a:r>
              <a:rPr lang="fi-FI" sz="2800" i="1" dirty="0">
                <a:solidFill>
                  <a:srgbClr val="7372E6"/>
                </a:solidFill>
              </a:rPr>
              <a:t>Makuaistisi pystyy tottumaan uusiin makuihin. Kokeile rohkeasti uutta!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97813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844905" y="2270566"/>
            <a:ext cx="6502190" cy="32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35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Minkä verran syöt kasviksia? Millä tavoin laitettuna kasvikset maistuvat sinusta hyvältä?</a:t>
            </a:r>
          </a:p>
          <a:p>
            <a:pPr algn="l">
              <a:lnSpc>
                <a:spcPct val="100000"/>
              </a:lnSpc>
            </a:pPr>
            <a:endParaRPr lang="fi-FI" sz="35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127826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217987" y="1281315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Kasviksista valmistuu nopea lisuke esim. pannulla tai uunissa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Kasvispakasteet ovat nopea vaihtoehto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Kasvikset maistuvat hyviltä myös salaateissa, keitoissa ja </a:t>
            </a:r>
            <a:r>
              <a:rPr lang="fi-FI" sz="2800" dirty="0" err="1"/>
              <a:t>smoothieissa</a:t>
            </a: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i="1" dirty="0"/>
          </a:p>
          <a:p>
            <a:pPr algn="l">
              <a:lnSpc>
                <a:spcPct val="100000"/>
              </a:lnSpc>
            </a:pPr>
            <a:r>
              <a:rPr lang="fi-FI" sz="2800" i="1" dirty="0"/>
              <a:t>Jos ruoanlaitto on viivästynyt ja olet jo nälkäinen, kokeile syödä pahimpaan nälkään pala kasvista, esim. kuorittu porkkana.</a:t>
            </a:r>
          </a:p>
        </p:txBody>
      </p:sp>
    </p:spTree>
    <p:extLst>
      <p:ext uri="{BB962C8B-B14F-4D97-AF65-F5344CB8AC3E}">
        <p14:creationId xmlns:p14="http://schemas.microsoft.com/office/powerpoint/2010/main" val="215706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69181" y="1117173"/>
            <a:ext cx="7253638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000" b="0" i="1" dirty="0"/>
              <a:t>Riittävä proteiinin saanti tukee osaltaan painonhallintaa</a:t>
            </a:r>
            <a:endParaRPr lang="en-FI" sz="40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35796" y="2445496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Hyviä proteiinin lähteitä: kala ja liha, palkokasvit, maitotuotteet ja korvaavat soijapohjaiset tuotteet, kananmuna, pähkinät ja siemenet sekä viljatuotteet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i="1" dirty="0"/>
              <a:t>Kasviproteiinivalmisteita: tofu, Nyhtökaura, </a:t>
            </a:r>
            <a:r>
              <a:rPr lang="fi-FI" sz="2800" i="1" dirty="0" err="1"/>
              <a:t>Härkis</a:t>
            </a:r>
            <a:r>
              <a:rPr lang="fi-FI" sz="2800" i="1" dirty="0"/>
              <a:t>, tempe…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i="1" dirty="0"/>
              <a:t>Soijajuomassa saman verran (noin  3 g/100 g) proteiinia kuin maidossa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10335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69181" y="577001"/>
            <a:ext cx="7253638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3600" b="0" i="1" dirty="0"/>
              <a:t>Syötkö riittävästi pehmeää rasvaa?</a:t>
            </a:r>
            <a:endParaRPr lang="en-FI" sz="36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40986" y="1930203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Kalaa kalalajeja vaihdellen 2-3 kertaa viikossa?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Kasviöljyjä sekä sellaisenaan että ruoanlaitossa?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Leivällä kasviöljypohjaista levitettä?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Siemeniä ja pähkinöitä 2 rkl päivässä?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Joskus avokadoa, jos siitä pidät? </a:t>
            </a:r>
            <a:r>
              <a:rPr lang="fi-FI" sz="2800" i="1" dirty="0"/>
              <a:t>Avokado sopii esim. smoothieen tuomaan paksua rakennetta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61434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33671" y="985373"/>
            <a:ext cx="7800234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3600" b="0" i="1" dirty="0"/>
              <a:t>Syötkö kovaa rasvaa vain kohtuudella?</a:t>
            </a:r>
            <a:endParaRPr lang="en-FI" sz="36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35796" y="2277113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Rasvaiset maitotuotteet sisältäen voin, juustot, kermat, jäätelöt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Rasvainen liha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Useat leivonnaiset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Kookosrasva, palmuöljy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725882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3087155" y="1449687"/>
            <a:ext cx="7800234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400" b="0" i="1" dirty="0"/>
              <a:t>Muista nesteytys</a:t>
            </a:r>
            <a:endParaRPr lang="en-FI" sz="44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186716" y="2748058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2800" dirty="0"/>
              <a:t>Juo nestettä vähintään 1-1,5 litraa päivässä. Huomaat vaikutuksen vireystilassasi ja mielialassasi.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9454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513569" y="1304970"/>
            <a:ext cx="7800234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800" b="0" i="1" dirty="0"/>
              <a:t>Ruoan määrä</a:t>
            </a:r>
            <a:endParaRPr lang="en-FI" sz="48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1884875" y="2669234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Ruoan sopivassa määrässä voit kuunnella kullakin aterialla kehoasi tai tarvittaessa käyttää tukena karkeaa esimerkkipäivää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On normaalia, että eri päivinä syöt hieman eri verran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73359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69181" y="577001"/>
            <a:ext cx="7800234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800" b="0" i="1" dirty="0"/>
              <a:t>On hyvä syödä rauhallisesti, pureskellen ja ollen läsnä niin usein kuin mahdollista</a:t>
            </a:r>
            <a:endParaRPr lang="en-FI" sz="48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1984716" y="1972406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Tällöin syöminen tuo päivään hetken, jolloin voit hengähtää ja pysähtyä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Kuulet itsessäsi ja kehossasi tapahtuvaa paremmin, jolloin myös kylläisyyden tunnistaminen helpottuu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Ruoan kunnollinen pureskeleminen tukee suolistosi vointia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algn="l">
              <a:lnSpc>
                <a:spcPct val="100000"/>
              </a:lnSpc>
            </a:pPr>
            <a:r>
              <a:rPr lang="fi-FI" sz="2800" dirty="0"/>
              <a:t>Tuo läsnäoloa paitsi syömishetkeesi, myös ruokaostoksille ja ruoan laittamiseen. </a:t>
            </a:r>
            <a:r>
              <a:rPr lang="fi-FI" sz="3000" i="1" dirty="0"/>
              <a:t>Tunnustele, minkälaisista ruoista kehollesi tulee hyvä olo.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56256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634989" y="2613586"/>
            <a:ext cx="7448542" cy="12074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800" b="0" i="1" dirty="0"/>
              <a:t>On tärkeää, että kehosi saa ruoasta tarvitsemansa energian ja ravintoaineet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274277" y="1744394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4013740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844905" y="1820400"/>
            <a:ext cx="6502190" cy="32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32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Myös sillä on merkitystä, miten ruokaan ja syömishetkiin asennoidut. Mitä asenteita itsessäsi huomaat? </a:t>
            </a:r>
          </a:p>
          <a:p>
            <a:pPr algn="l">
              <a:lnSpc>
                <a:spcPct val="100000"/>
              </a:lnSpc>
            </a:pPr>
            <a:r>
              <a:rPr lang="fi-FI" sz="32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Jos haluat, voit ottaa esimerkiksi tavaksesi sanoa hiljaa mielessäsi ”kiitos” ennen kuin aloitat syömisen.</a:t>
            </a: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2723305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3028224" y="1594218"/>
            <a:ext cx="6502190" cy="4149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35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Voit pysähdellä päivän mittaan sen äärelle, mitä kehosi luonnollisesti ja todella tarvitsee:</a:t>
            </a:r>
          </a:p>
          <a:p>
            <a:pPr algn="l">
              <a:lnSpc>
                <a:spcPct val="100000"/>
              </a:lnSpc>
            </a:pPr>
            <a:endParaRPr lang="fi-FI" sz="35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fi-FI" sz="35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”Onko minulla nyt nälkä? Voinko kuunnella sitä ja vasta luonnolliseen tarpeeseeni syödä?</a:t>
            </a:r>
          </a:p>
          <a:p>
            <a:pPr algn="l">
              <a:lnSpc>
                <a:spcPct val="100000"/>
              </a:lnSpc>
            </a:pPr>
            <a:endParaRPr lang="fi-FI" sz="35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fi-FI" sz="35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Huomaanko, milloin olen kylläinen? Voinko kuunnella kehosta lähtevää impulssia lopettaa silloin syöminen siirtyen muiden asioiden pariin?”</a:t>
            </a:r>
          </a:p>
          <a:p>
            <a:pPr algn="l">
              <a:lnSpc>
                <a:spcPct val="100000"/>
              </a:lnSpc>
            </a:pPr>
            <a:endParaRPr lang="fi-FI" sz="35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1605321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3084056" y="2805138"/>
            <a:ext cx="6502190" cy="32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4400" i="1" dirty="0">
                <a:solidFill>
                  <a:srgbClr val="7D72E7"/>
                </a:solidFill>
              </a:rPr>
              <a:t>Pohdintoja tai kysyttävää?</a:t>
            </a: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62302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718296" y="2509717"/>
            <a:ext cx="6502190" cy="32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4400" i="1" dirty="0">
                <a:solidFill>
                  <a:srgbClr val="7D72E7"/>
                </a:solidFill>
              </a:rPr>
              <a:t>Miten tukea tasapainoista suhdetta makeaan?</a:t>
            </a: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2912788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97257" y="1266092"/>
            <a:ext cx="9311642" cy="4375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3500" i="1" dirty="0">
                <a:solidFill>
                  <a:srgbClr val="7372E6"/>
                </a:solidFill>
              </a:rPr>
              <a:t>Pidä kiinni tärkeistä perusasioista:</a:t>
            </a:r>
          </a:p>
          <a:p>
            <a:pPr algn="l">
              <a:lnSpc>
                <a:spcPct val="100000"/>
              </a:lnSpc>
            </a:pPr>
            <a:endParaRPr lang="fi-FI" sz="1300" i="1" dirty="0">
              <a:solidFill>
                <a:srgbClr val="7372E6"/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Pyri syödä säännöllisesti ja rauhassa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Syö itsesi aterioilla sopivan kylläiseksi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Pyri syödä monipuolisesti ja värikkäästi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Pieni jälkiruoka, kuten pala suklaata tai pari kuivahedelmää, sopii halutessasi jälkiruoaksi – minkään ruoka-aineen ei tarvitse olla täysin kielletty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Myös jälkiruoat voit aina syödä hyvällä omallatunnolla rauhassa maistellen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367052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1981028" y="1793358"/>
            <a:ext cx="9311642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/>
              <a:t>Erityishuomio sokeripitoisiin juomiin, joista tulee huonosti kylläiseksi</a:t>
            </a:r>
            <a:endParaRPr lang="fi-FI" i="1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i="1" dirty="0"/>
              <a:t>Suomalaiset ravitsemussuositukset 2014: enintään yksi lasillinen mehua päivässä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DDE622-6224-F90C-0067-B04D417D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028" y="3579935"/>
            <a:ext cx="754750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95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69181" y="577001"/>
            <a:ext cx="7800234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3600" b="0" i="1" dirty="0"/>
              <a:t>Ideoita…</a:t>
            </a:r>
            <a:endParaRPr lang="en-FI" sz="36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26918" y="1845796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Makean vaikutus verensokeriin ei ole niin suuri, jos syöt sen jälkiruoaksi, ja syödessäsi makean vasta jälkiruokana et tule myöskään syöneeksi makeaa nälkään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Osta makeaa kotiin vain pieni määrä kerrallaan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Kokeile uusia jälkiruokaideoita ja reseptejä ja halutessasi opettele tuomaan jälkiruokiin makeutta luovasti: hedelmäsoseilla, kuivahedelmillä… </a:t>
            </a:r>
            <a:r>
              <a:rPr lang="fi-FI" sz="2800" i="1" dirty="0"/>
              <a:t>Makuaistilla on kyky tottua uuteen.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Annoskoko on jälkiruoan kohdalla merkityksellinen</a:t>
            </a:r>
          </a:p>
        </p:txBody>
      </p:sp>
    </p:spTree>
    <p:extLst>
      <p:ext uri="{BB962C8B-B14F-4D97-AF65-F5344CB8AC3E}">
        <p14:creationId xmlns:p14="http://schemas.microsoft.com/office/powerpoint/2010/main" val="64525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DB8D8"/>
            </a:gs>
            <a:gs pos="99000">
              <a:srgbClr val="5DB8D8">
                <a:lumMod val="6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870C3-E9FA-2DA0-7090-94139B43AECC}"/>
              </a:ext>
            </a:extLst>
          </p:cNvPr>
          <p:cNvSpPr txBox="1">
            <a:spLocks/>
          </p:cNvSpPr>
          <p:nvPr/>
        </p:nvSpPr>
        <p:spPr>
          <a:xfrm>
            <a:off x="4038600" y="5021263"/>
            <a:ext cx="4114800" cy="1700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 dirty="0">
                <a:solidFill>
                  <a:schemeClr val="accent1"/>
                </a:solidFill>
              </a:rPr>
              <a:t>Albertinkatu 18 A</a:t>
            </a:r>
            <a:endParaRPr lang="en-FI" sz="14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i-FI" sz="1400" dirty="0">
                <a:solidFill>
                  <a:schemeClr val="accent1"/>
                </a:solidFill>
              </a:rPr>
              <a:t>PL 365</a:t>
            </a:r>
            <a:endParaRPr lang="en-FI" sz="14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FI" sz="1400" dirty="0">
                <a:solidFill>
                  <a:schemeClr val="accent1"/>
                </a:solidFill>
              </a:rPr>
              <a:t>90101 </a:t>
            </a:r>
            <a:r>
              <a:rPr lang="fi-FI" sz="1400" dirty="0">
                <a:solidFill>
                  <a:schemeClr val="accent1"/>
                </a:solidFill>
              </a:rPr>
              <a:t>Oulu</a:t>
            </a:r>
            <a:endParaRPr lang="en-FI" sz="14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FI" sz="14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sz="1400" dirty="0">
                <a:solidFill>
                  <a:schemeClr val="accent1"/>
                </a:solidFill>
              </a:rPr>
              <a:t>http://www.odl.fi/nainen45</a:t>
            </a:r>
            <a:endParaRPr lang="en-FI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6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844905" y="2236762"/>
            <a:ext cx="6502190" cy="31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36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Seuraavaksi käymme keskustellen läpi tasapainoisen, pitkällä tähtäimellä hyvää tekevän syömisen perusteita</a:t>
            </a: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670649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844905" y="2236762"/>
            <a:ext cx="6502190" cy="31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3600" i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Hyvin konkreettisilla asioilla on paljon merkitystä tiedon lisäksi…</a:t>
            </a: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81392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844904" y="2200228"/>
            <a:ext cx="6502190" cy="32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2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Huolehdi, että hyviä, terveellisiä vaihtoehtoja on tarjolla keittiökaapeissasi runsaasti.</a:t>
            </a:r>
          </a:p>
          <a:p>
            <a:pPr algn="l">
              <a:lnSpc>
                <a:spcPct val="100000"/>
              </a:lnSpc>
            </a:pPr>
            <a:endParaRPr lang="fi-FI" sz="1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fi-FI" sz="2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Mitä terveellistä voisit ostaa seuraavalta kauppareissulta? </a:t>
            </a:r>
            <a:r>
              <a:rPr lang="fi-FI" sz="2600" u="sng" dirty="0">
                <a:solidFill>
                  <a:schemeClr val="bg2">
                    <a:lumMod val="90000"/>
                    <a:lumOff val="10000"/>
                  </a:schemeClr>
                </a:solidFill>
              </a:rPr>
              <a:t>Tee kauppalista</a:t>
            </a:r>
            <a:r>
              <a:rPr lang="fi-FI" sz="2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ja suunnittele ostoksiasi etukäteen.</a:t>
            </a:r>
          </a:p>
          <a:p>
            <a:pPr algn="l">
              <a:lnSpc>
                <a:spcPct val="100000"/>
              </a:lnSpc>
            </a:pPr>
            <a:endParaRPr lang="fi-FI" sz="35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49AE8EB-C289-4CA8-AA2B-B92E4835099A}"/>
              </a:ext>
            </a:extLst>
          </p:cNvPr>
          <p:cNvSpPr txBox="1"/>
          <p:nvPr/>
        </p:nvSpPr>
        <p:spPr>
          <a:xfrm>
            <a:off x="2844904" y="1270895"/>
            <a:ext cx="40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i="1" dirty="0">
                <a:solidFill>
                  <a:srgbClr val="7372E6"/>
                </a:solidFill>
              </a:rPr>
              <a:t>Suunnitelmallisuus</a:t>
            </a:r>
            <a:endParaRPr lang="fi-FI" sz="2400" i="1" dirty="0">
              <a:solidFill>
                <a:srgbClr val="737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6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957447" y="2823883"/>
            <a:ext cx="6502190" cy="32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i-FI" sz="2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Mitä kaipaat keittiöltäsi? Miten voit tehdä keittiöstäsi sellaisen, että ruoanlaitto on siellä mahdollisimman helppoa?</a:t>
            </a:r>
          </a:p>
          <a:p>
            <a:pPr algn="l">
              <a:lnSpc>
                <a:spcPct val="100000"/>
              </a:lnSpc>
            </a:pPr>
            <a:endParaRPr lang="fi-FI" sz="35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fi-FI" sz="3800" i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FI" sz="20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177AFA-386D-43CB-8392-0671329120C5}"/>
              </a:ext>
            </a:extLst>
          </p:cNvPr>
          <p:cNvSpPr txBox="1"/>
          <p:nvPr/>
        </p:nvSpPr>
        <p:spPr>
          <a:xfrm>
            <a:off x="2957447" y="1979892"/>
            <a:ext cx="511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i="1" dirty="0">
                <a:solidFill>
                  <a:srgbClr val="7372E6"/>
                </a:solidFill>
              </a:rPr>
              <a:t>Ruoanlaittotilat ja -taidot</a:t>
            </a:r>
          </a:p>
        </p:txBody>
      </p:sp>
    </p:spTree>
    <p:extLst>
      <p:ext uri="{BB962C8B-B14F-4D97-AF65-F5344CB8AC3E}">
        <p14:creationId xmlns:p14="http://schemas.microsoft.com/office/powerpoint/2010/main" val="91663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69181" y="577001"/>
            <a:ext cx="7253638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400" b="0" i="1" dirty="0"/>
              <a:t>Ruokarytmi</a:t>
            </a:r>
            <a:endParaRPr lang="en-FI" sz="44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26918" y="1859864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Syöminen 3-4 tunnin välein tukee terveiden nälkäsignaalien löytymistä → pyri sisällyttämään jokaiseen päivääsi </a:t>
            </a:r>
            <a:r>
              <a:rPr lang="fi-FI" sz="2800" u="sng" dirty="0"/>
              <a:t>4-5 ruokailukertaa </a:t>
            </a:r>
            <a:r>
              <a:rPr lang="fi-FI" sz="2800" dirty="0"/>
              <a:t>aloittaen aamupalasta, jonka syöt kahden tunnin kuluessa heräämisesi jälkeen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Ruokarytmissä on usein parantamisen varaa, jos tunnet usein kovaa nälkää tai sinun tekee useasti mieli syödä reilummin makeaa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Säännöllinen syöminen pitää verensokerisi tasaisena, ja siten tasoittaa mielialaasi ja tekee hyvää vatsalle ja hampaille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58651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12170-828E-4A10-A2C0-90CE16DD7095}"/>
              </a:ext>
            </a:extLst>
          </p:cNvPr>
          <p:cNvSpPr txBox="1">
            <a:spLocks/>
          </p:cNvSpPr>
          <p:nvPr/>
        </p:nvSpPr>
        <p:spPr>
          <a:xfrm>
            <a:off x="2469181" y="577001"/>
            <a:ext cx="7253638" cy="106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i-FI" sz="4400" b="0" i="1" dirty="0"/>
              <a:t>Ruoan laatu</a:t>
            </a:r>
            <a:endParaRPr lang="en-FI" sz="4400" b="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955DE8-5074-4CE5-AA83-828ADA9B6887}"/>
              </a:ext>
            </a:extLst>
          </p:cNvPr>
          <p:cNvSpPr txBox="1">
            <a:spLocks/>
          </p:cNvSpPr>
          <p:nvPr/>
        </p:nvSpPr>
        <p:spPr>
          <a:xfrm>
            <a:off x="2026918" y="1859864"/>
            <a:ext cx="9311642" cy="390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Pyri syömään monipuolisesti ja värikkäästi sekä sellaista ruokaa, jonka syömisestä nautit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Annoksia koostaessasi pidä mielessäsi </a:t>
            </a:r>
            <a:r>
              <a:rPr lang="fi-FI" sz="2800" u="sng" dirty="0"/>
              <a:t>lautasmalli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/>
              <a:t>Kokonaisuutta koostaessasi raamina voi toimia </a:t>
            </a:r>
            <a:r>
              <a:rPr lang="fi-FI" sz="2800" u="sng" dirty="0"/>
              <a:t>ruokakolmio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4530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CFA2204-C47C-4DF7-B2D6-3C06B4F6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307" y="1077533"/>
            <a:ext cx="6231386" cy="470293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D62567F-68D2-515A-BEE2-3BA9A71FFF40}"/>
              </a:ext>
            </a:extLst>
          </p:cNvPr>
          <p:cNvSpPr txBox="1"/>
          <p:nvPr/>
        </p:nvSpPr>
        <p:spPr>
          <a:xfrm>
            <a:off x="2980307" y="5780466"/>
            <a:ext cx="3979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2"/>
                </a:solidFill>
              </a:rPr>
              <a:t>Kuva: Suomalaiset ravitsemussuositukset 2014</a:t>
            </a:r>
          </a:p>
        </p:txBody>
      </p:sp>
    </p:spTree>
    <p:extLst>
      <p:ext uri="{BB962C8B-B14F-4D97-AF65-F5344CB8AC3E}">
        <p14:creationId xmlns:p14="http://schemas.microsoft.com/office/powerpoint/2010/main" val="113491007"/>
      </p:ext>
    </p:extLst>
  </p:cSld>
  <p:clrMapOvr>
    <a:masterClrMapping/>
  </p:clrMapOvr>
</p:sld>
</file>

<file path=ppt/theme/theme1.xml><?xml version="1.0" encoding="utf-8"?>
<a:theme xmlns:a="http://schemas.openxmlformats.org/drawingml/2006/main" name="ODL_PowerPoint">
  <a:themeElements>
    <a:clrScheme name="nainen45 1">
      <a:dk1>
        <a:srgbClr val="7E71E6"/>
      </a:dk1>
      <a:lt1>
        <a:srgbClr val="FFB367"/>
      </a:lt1>
      <a:dk2>
        <a:srgbClr val="5DB8D8"/>
      </a:dk2>
      <a:lt2>
        <a:srgbClr val="2C2C2C"/>
      </a:lt2>
      <a:accent1>
        <a:srgbClr val="FFFFFF"/>
      </a:accent1>
      <a:accent2>
        <a:srgbClr val="00AECD"/>
      </a:accent2>
      <a:accent3>
        <a:srgbClr val="00AECD"/>
      </a:accent3>
      <a:accent4>
        <a:srgbClr val="00AECD"/>
      </a:accent4>
      <a:accent5>
        <a:srgbClr val="00AECD"/>
      </a:accent5>
      <a:accent6>
        <a:srgbClr val="00AECD"/>
      </a:accent6>
      <a:hlink>
        <a:srgbClr val="00AECD"/>
      </a:hlink>
      <a:folHlink>
        <a:srgbClr val="00AEC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DL_PP_esitys_2014" id="{1138C064-8B98-4430-9B7A-F42CB701EA74}" vid="{382CD521-4E0A-4897-B755-DCB936D36FC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</TotalTime>
  <Words>750</Words>
  <Application>Microsoft Office PowerPoint</Application>
  <PresentationFormat>Laajakuva</PresentationFormat>
  <Paragraphs>103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ODL_PowerPoint</vt:lpstr>
      <vt:lpstr> Ravitsemus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Emilia Leinonen</dc:creator>
  <cp:keywords/>
  <dc:description/>
  <cp:lastModifiedBy>Kolarovic Milan</cp:lastModifiedBy>
  <cp:revision>111</cp:revision>
  <cp:lastPrinted>2021-08-05T11:19:01Z</cp:lastPrinted>
  <dcterms:created xsi:type="dcterms:W3CDTF">2020-11-05T10:57:02Z</dcterms:created>
  <dcterms:modified xsi:type="dcterms:W3CDTF">2023-05-09T12:07:22Z</dcterms:modified>
  <cp:category/>
</cp:coreProperties>
</file>