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4" r:id="rId2"/>
    <p:sldId id="298" r:id="rId3"/>
    <p:sldId id="306" r:id="rId4"/>
    <p:sldId id="309" r:id="rId5"/>
    <p:sldId id="300" r:id="rId6"/>
    <p:sldId id="302" r:id="rId7"/>
    <p:sldId id="312" r:id="rId8"/>
    <p:sldId id="324" r:id="rId9"/>
    <p:sldId id="325" r:id="rId10"/>
    <p:sldId id="314" r:id="rId11"/>
    <p:sldId id="310" r:id="rId12"/>
    <p:sldId id="323" r:id="rId13"/>
    <p:sldId id="315" r:id="rId14"/>
    <p:sldId id="317" r:id="rId15"/>
    <p:sldId id="318" r:id="rId16"/>
    <p:sldId id="319" r:id="rId17"/>
    <p:sldId id="321" r:id="rId18"/>
    <p:sldId id="322" r:id="rId19"/>
    <p:sldId id="256" r:id="rId20"/>
  </p:sldIdLst>
  <p:sldSz cx="12192000" cy="6858000"/>
  <p:notesSz cx="9928225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2955DF-7245-2B1E-9F09-3828D11EBA7B}" name="Emilia Leinonen" initials="EL" userId="114beac90652b5e6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mpunen Liisa" initials="RL" lastIdx="3" clrIdx="0"/>
  <p:cmAuthor id="1" name="Kaikkonen Kaisu" initials="KK" lastIdx="0" clrIdx="1"/>
  <p:cmAuthor id="2" name="Anita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2E7"/>
    <a:srgbClr val="737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4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2" cy="341065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23696" y="0"/>
            <a:ext cx="4302232" cy="341065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fld id="{CDA8A563-E5EA-47E2-BBE6-183AA2B09964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2232" cy="341064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23696" y="6456613"/>
            <a:ext cx="4302232" cy="341064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46AE4389-1891-4552-824C-D7434EACF6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95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C4EB6-35CB-4B1A-8325-87CF1A9E3FD5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8239D-7B4F-483F-97B2-7A74CF9D67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7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735B2A1-9EB3-5A4A-AA1E-ECEAD4E675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600" y="5171032"/>
            <a:ext cx="4118265" cy="1463991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3DF3F2-11B9-8647-A9C1-1953A21E2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88" y="856148"/>
            <a:ext cx="3579223" cy="38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1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47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431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942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E96BF2-E20B-E345-8F08-FC99528C424C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47BF3F-0EE6-E240-B3F2-74EAC041FE29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28299C-0F06-B84A-BAC7-75EC09F3D57F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39E057-CC93-604C-8EDC-B2D006231E8D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2B168D-72DF-2549-8545-A6DA01F7761F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A81CC1-1A9E-3346-8FDF-66DB677C2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411837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43821-218B-564D-810E-A714FA1A7438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778F7C48-E719-C541-B7EA-6E15C9F04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A1F299-6B23-6245-BB07-C13B6D10D09A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8EAECB-2C02-8F47-AFB3-468CF938CF39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12BE374-BC49-FF4A-B429-EF80163D9746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1C5BD8-F9BD-3349-BCD0-3CB158632DA3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056AF0-22CC-C646-B4F8-B360915C5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359537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4B7EF5-4534-D344-8850-FB98B5383B8E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04D26A54-2B1C-6D46-B5D5-235A6C7BB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DD6FC4F-5CB5-2248-BCD2-67CB546FC919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8731651-AE00-A64C-B91C-BBDDCA5EB778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E3FB4A8-4E7C-8C4D-B531-F7867711C612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B98353-3BFC-9545-9607-205288875A2E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D604E31-6838-864F-A3AE-3606B4C45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167871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12790-7193-E942-8655-283060C919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88" y="866087"/>
            <a:ext cx="3579223" cy="381484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F1A048-7A0B-A944-8A24-92467AE58D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021263"/>
            <a:ext cx="4114800" cy="1700212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 algn="ctr"/>
            <a:r>
              <a:rPr lang="fi-FI" dirty="0">
                <a:solidFill>
                  <a:schemeClr val="accent1"/>
                </a:solidFill>
              </a:rPr>
              <a:t>Osoite 1</a:t>
            </a:r>
          </a:p>
          <a:p>
            <a:pPr algn="ctr"/>
            <a:r>
              <a:rPr lang="fi-FI" dirty="0">
                <a:solidFill>
                  <a:schemeClr val="accent1"/>
                </a:solidFill>
              </a:rPr>
              <a:t>Osoite 2</a:t>
            </a:r>
          </a:p>
          <a:p>
            <a:pPr algn="ctr"/>
            <a:r>
              <a:rPr lang="fi-FI" dirty="0">
                <a:solidFill>
                  <a:schemeClr val="accent1"/>
                </a:solidFill>
              </a:rPr>
              <a:t>90101 Oulu</a:t>
            </a:r>
            <a:br>
              <a:rPr lang="fi-FI" dirty="0">
                <a:solidFill>
                  <a:schemeClr val="accent1"/>
                </a:solidFill>
              </a:rPr>
            </a:br>
            <a:endParaRPr lang="fi-FI" dirty="0">
              <a:solidFill>
                <a:schemeClr val="accent1"/>
              </a:solidFill>
            </a:endParaRPr>
          </a:p>
          <a:p>
            <a:pPr algn="ctr"/>
            <a:r>
              <a:rPr lang="fi-FI" b="1" dirty="0" err="1">
                <a:solidFill>
                  <a:schemeClr val="accent1"/>
                </a:solidFill>
              </a:rPr>
              <a:t>verkkosivu.fi</a:t>
            </a:r>
            <a:endParaRPr lang="fi-F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4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98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51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5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438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</p:spPr>
        <p:txBody>
          <a:bodyPr/>
          <a:lstStyle/>
          <a:p>
            <a:endParaRPr lang="en-FI"/>
          </a:p>
        </p:txBody>
      </p:sp>
      <p:sp>
        <p:nvSpPr>
          <p:cNvPr id="26" name="Otsikko 1">
            <a:extLst>
              <a:ext uri="{FF2B5EF4-FFF2-40B4-BE49-F238E27FC236}">
                <a16:creationId xmlns:a16="http://schemas.microsoft.com/office/drawing/2014/main" id="{F343AD14-D2A4-F246-B3EE-09DE57108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A021F3CB-2915-9D4D-8CFF-FF0EE737B2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F1A2E67A-25ED-3C49-99BC-CD1FF974ED2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979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  <a:noFill/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962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08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42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A293-FF52-4613-8131-53EDADE6C3F6}" type="datetimeFigureOut">
              <a:rPr lang="fi-FI" smtClean="0"/>
              <a:t>9.5.2023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15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660" r:id="rId2"/>
    <p:sldLayoutId id="2147483756" r:id="rId3"/>
    <p:sldLayoutId id="2147483757" r:id="rId4"/>
    <p:sldLayoutId id="2147483758" r:id="rId5"/>
    <p:sldLayoutId id="2147483743" r:id="rId6"/>
    <p:sldLayoutId id="2147483759" r:id="rId7"/>
    <p:sldLayoutId id="2147483745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7" r:id="rId14"/>
    <p:sldLayoutId id="2147483766" r:id="rId15"/>
    <p:sldLayoutId id="2147483765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eli.fi/fineli/fi/index" TargetMode="External"/><Relationship Id="rId2" Type="http://schemas.openxmlformats.org/officeDocument/2006/relationships/hyperlink" Target="https://sydan.fi/fakta/laske-energiantarpeesi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5C2B3-4D79-C148-9BE3-0C7F6E7E5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br>
              <a:rPr lang="fi-FI" sz="4800" b="0" dirty="0">
                <a:solidFill>
                  <a:schemeClr val="accent1"/>
                </a:solidFill>
              </a:rPr>
            </a:br>
            <a:r>
              <a:rPr lang="fi-FI" sz="5400" b="0" i="1" dirty="0">
                <a:solidFill>
                  <a:schemeClr val="accent1"/>
                </a:solidFill>
              </a:rPr>
              <a:t>Tervetuloa ryhmään!</a:t>
            </a:r>
            <a:endParaRPr lang="en-FI" sz="4800" b="0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AC6B3-2ED4-484C-ADB6-4D27E12EE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31645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400" dirty="0"/>
              <a:t>1. tapaaminen</a:t>
            </a:r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r>
              <a:rPr lang="fi-FI" sz="1400" dirty="0"/>
              <a:t>Nainen 45+ hanke</a:t>
            </a:r>
            <a:endParaRPr lang="en-FI" sz="1400" dirty="0"/>
          </a:p>
        </p:txBody>
      </p:sp>
    </p:spTree>
    <p:extLst>
      <p:ext uri="{BB962C8B-B14F-4D97-AF65-F5344CB8AC3E}">
        <p14:creationId xmlns:p14="http://schemas.microsoft.com/office/powerpoint/2010/main" val="47133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1851309" y="1699435"/>
            <a:ext cx="9551963" cy="4081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Tavat rutinoituvat toisintamalla. Ensimmäiset askeleet ovat niitä työläimpiä ja merkityksellisimpiä.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Pienillä valinnoilla on toisinnettuna suuri vaikutus. On tärkeää, että askelmasi ovat tässä kohdin sopivankokoisia sinulle – sellaisia, että pystyt ne ottamaan.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Mistä haluat lähteä liikkeelle?  </a:t>
            </a:r>
          </a:p>
        </p:txBody>
      </p:sp>
    </p:spTree>
    <p:extLst>
      <p:ext uri="{BB962C8B-B14F-4D97-AF65-F5344CB8AC3E}">
        <p14:creationId xmlns:p14="http://schemas.microsoft.com/office/powerpoint/2010/main" val="1823591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3254928" y="2522326"/>
            <a:ext cx="5682144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4800" b="0" dirty="0">
                <a:solidFill>
                  <a:schemeClr val="bg2"/>
                </a:solidFill>
              </a:rPr>
              <a:t>Ota ensimmäinen askel.</a:t>
            </a:r>
            <a:endParaRPr lang="en-FI" sz="48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0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844904" y="2541816"/>
            <a:ext cx="6718195" cy="1925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3600" i="1" dirty="0"/>
              <a:t>Muutoksen on tärkeää olla omien arvojen mukainen </a:t>
            </a:r>
          </a:p>
          <a:p>
            <a:pPr>
              <a:lnSpc>
                <a:spcPct val="100000"/>
              </a:lnSpc>
            </a:pPr>
            <a:r>
              <a:rPr lang="fi-FI" sz="3000" dirty="0">
                <a:solidFill>
                  <a:schemeClr val="tx1">
                    <a:lumMod val="40000"/>
                    <a:lumOff val="60000"/>
                  </a:schemeClr>
                </a:solidFill>
                <a:sym typeface="Symbol" panose="05050102010706020507" pitchFamily="18" charset="2"/>
              </a:rPr>
              <a:t> millä tavoin muutos on linjassa arvojesi kanssa?</a:t>
            </a:r>
            <a:endParaRPr lang="en-FI" sz="17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60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761015" y="2776337"/>
            <a:ext cx="6502190" cy="173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3600" i="1" dirty="0"/>
              <a:t>Keskustelu sähköpostitse lähetetyn kyselyn pohjalta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169640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1814733" y="1489123"/>
            <a:ext cx="9551963" cy="4081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Mistä ruokavaliomuutoksesta olisi sinun kohdallasi tärkeintä tai helpointa aloittaa?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Mihin konkreettiseen muutokseen haluat keskittyä seuraavan viikon ajan?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800" i="1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F56C22F-7820-42F9-B5A4-12039A54E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989" y="3529964"/>
            <a:ext cx="3249450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30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3068662" y="2310326"/>
            <a:ext cx="6302326" cy="14349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2800" b="0" dirty="0">
                <a:solidFill>
                  <a:schemeClr val="bg2"/>
                </a:solidFill>
              </a:rPr>
              <a:t>Arvio energian tarpeestasi </a:t>
            </a:r>
            <a:br>
              <a:rPr lang="fi-FI" sz="2800" b="0" dirty="0">
                <a:solidFill>
                  <a:schemeClr val="bg2"/>
                </a:solidFill>
              </a:rPr>
            </a:br>
            <a:r>
              <a:rPr lang="fi-FI" sz="2800" b="0" dirty="0">
                <a:solidFill>
                  <a:schemeClr val="bg2"/>
                </a:solidFill>
              </a:rPr>
              <a:t>ja ohjeistus ruokapäiväkirjan pitämiseen</a:t>
            </a:r>
            <a:endParaRPr lang="en-FI" sz="28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4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1832488" y="1799841"/>
            <a:ext cx="9551963" cy="4081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Apuna energiantarpeen arvioimisessa: </a:t>
            </a:r>
            <a:r>
              <a:rPr lang="fi-FI" dirty="0">
                <a:hlinkClick r:id="rId2"/>
              </a:rPr>
              <a:t>https://sydan.fi/fakta/laske-energiantarpeesi/</a:t>
            </a:r>
            <a:endParaRPr lang="fi-FI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i="1" dirty="0"/>
              <a:t>Tärkeää on muistaa, että energian tarvetta et voi laskukaavalla arvioida tarkasti, mutta arvion energian tarpeestasi voit sen avulla saada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Tehtävä kotiin: kirjaa syömisesi ja juomisesi ylös vähintään yhden tavanomaisen päivän ajalta: </a:t>
            </a:r>
            <a:r>
              <a:rPr lang="fi-FI" dirty="0">
                <a:hlinkClick r:id="rId3"/>
              </a:rPr>
              <a:t>https://fineli.fi/fineli/fi/index</a:t>
            </a:r>
            <a:endParaRPr lang="fi-FI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575730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1856936" y="1388158"/>
            <a:ext cx="9551963" cy="4081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Hyvä olosi ja jaksamisesi on kaikista tärkeintä. </a:t>
            </a:r>
            <a:r>
              <a:rPr lang="fi-FI" sz="2800" i="1" dirty="0"/>
              <a:t>Kuuntele kehoasi ja huolehdi siitä.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Kuulostele, milloin kehosi on aterioidessasi kylläinen. Kiitä, ja lopeta silloin. Kunnioita myös nälkääsi. Ei ole tarpeen elää hurjassa nälässä.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i="1" dirty="0"/>
              <a:t>Minkälainen olo sinulla on erilaisten aterioiden jälkeen?</a:t>
            </a:r>
            <a:r>
              <a:rPr lang="fi-FI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4339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688100" y="1941342"/>
            <a:ext cx="7379678" cy="20054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800" b="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Tehtävänä ennen seuraavaa tapaamista:</a:t>
            </a:r>
          </a:p>
          <a:p>
            <a:pPr algn="l"/>
            <a:endParaRPr lang="fi-FI" sz="4800" b="0" i="1" dirty="0"/>
          </a:p>
          <a:p>
            <a:pPr algn="l"/>
            <a:r>
              <a:rPr lang="fi-FI" sz="4800" b="0" dirty="0">
                <a:solidFill>
                  <a:schemeClr val="bg2"/>
                </a:solidFill>
              </a:rPr>
              <a:t>1. Panosta valitsemaasi tavoitteeseen tai toiveeseen</a:t>
            </a:r>
          </a:p>
          <a:p>
            <a:pPr algn="l"/>
            <a:r>
              <a:rPr lang="fi-FI" sz="4800" b="0" dirty="0">
                <a:solidFill>
                  <a:schemeClr val="bg2"/>
                </a:solidFill>
              </a:rPr>
              <a:t>2. Pidä ruokapäiväkirjaa joko käsin tai Fineli.fi -sivuston Ruokapäiväkirja-osiossa</a:t>
            </a:r>
          </a:p>
        </p:txBody>
      </p:sp>
    </p:spTree>
    <p:extLst>
      <p:ext uri="{BB962C8B-B14F-4D97-AF65-F5344CB8AC3E}">
        <p14:creationId xmlns:p14="http://schemas.microsoft.com/office/powerpoint/2010/main" val="67743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C3C5CA-EB87-05FC-1262-4AEEC61F2CA0}"/>
              </a:ext>
            </a:extLst>
          </p:cNvPr>
          <p:cNvSpPr txBox="1">
            <a:spLocks/>
          </p:cNvSpPr>
          <p:nvPr/>
        </p:nvSpPr>
        <p:spPr>
          <a:xfrm>
            <a:off x="4038600" y="5021263"/>
            <a:ext cx="4114800" cy="1700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chemeClr val="accent1"/>
                </a:solidFill>
              </a:rPr>
              <a:t>Albertinkatu 18 A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i-FI" sz="1400" dirty="0">
                <a:solidFill>
                  <a:schemeClr val="accent1"/>
                </a:solidFill>
              </a:rPr>
              <a:t>PL 365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FI" sz="1400" dirty="0">
                <a:solidFill>
                  <a:schemeClr val="accent1"/>
                </a:solidFill>
              </a:rPr>
              <a:t>90101 </a:t>
            </a:r>
            <a:r>
              <a:rPr lang="fi-FI" sz="1400" dirty="0">
                <a:solidFill>
                  <a:schemeClr val="accent1"/>
                </a:solidFill>
              </a:rPr>
              <a:t>Oulu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schemeClr val="accent1"/>
                </a:solidFill>
              </a:rPr>
              <a:t>http://www.odl.fi/nainen45</a:t>
            </a:r>
            <a:endParaRPr lang="en-FI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6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392678" y="703386"/>
            <a:ext cx="8945882" cy="5359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3000" i="1" dirty="0"/>
              <a:t>1. tapaaminen</a:t>
            </a:r>
          </a:p>
          <a:p>
            <a:pPr algn="l">
              <a:lnSpc>
                <a:spcPct val="100000"/>
              </a:lnSpc>
            </a:pPr>
            <a:r>
              <a:rPr lang="fi-FI" sz="3000" i="1" dirty="0"/>
              <a:t>    - motivoituminen muutokseen</a:t>
            </a:r>
          </a:p>
          <a:p>
            <a:pPr algn="l">
              <a:lnSpc>
                <a:spcPct val="100000"/>
              </a:lnSpc>
            </a:pPr>
            <a:r>
              <a:rPr lang="fi-FI" sz="3000" i="1" dirty="0"/>
              <a:t>2. tapaaminen</a:t>
            </a:r>
          </a:p>
          <a:p>
            <a:pPr algn="l">
              <a:lnSpc>
                <a:spcPct val="100000"/>
              </a:lnSpc>
            </a:pPr>
            <a:r>
              <a:rPr lang="fi-FI" sz="3000" i="1" dirty="0"/>
              <a:t>    - ravitsemus</a:t>
            </a:r>
          </a:p>
          <a:p>
            <a:pPr algn="l">
              <a:lnSpc>
                <a:spcPct val="100000"/>
              </a:lnSpc>
            </a:pPr>
            <a:r>
              <a:rPr lang="fi-FI" sz="3000" i="1" dirty="0"/>
              <a:t>3. tapaaminen</a:t>
            </a:r>
          </a:p>
          <a:p>
            <a:pPr algn="l">
              <a:lnSpc>
                <a:spcPct val="100000"/>
              </a:lnSpc>
            </a:pPr>
            <a:r>
              <a:rPr lang="fi-FI" sz="3000" i="1" dirty="0"/>
              <a:t>    - syöminen säätelykeinona</a:t>
            </a:r>
          </a:p>
          <a:p>
            <a:pPr algn="l">
              <a:lnSpc>
                <a:spcPct val="100000"/>
              </a:lnSpc>
            </a:pPr>
            <a:r>
              <a:rPr lang="fi-FI" sz="3000" i="1" dirty="0"/>
              <a:t>    - tunnesyöminen</a:t>
            </a:r>
          </a:p>
          <a:p>
            <a:pPr algn="l">
              <a:lnSpc>
                <a:spcPct val="100000"/>
              </a:lnSpc>
            </a:pPr>
            <a:r>
              <a:rPr lang="fi-FI" sz="3000" i="1" dirty="0"/>
              <a:t>4. tapaaminen</a:t>
            </a:r>
          </a:p>
          <a:p>
            <a:pPr algn="l">
              <a:lnSpc>
                <a:spcPct val="100000"/>
              </a:lnSpc>
            </a:pPr>
            <a:r>
              <a:rPr lang="fi-FI" sz="3000" i="1" dirty="0"/>
              <a:t>    - liikunta</a:t>
            </a:r>
          </a:p>
          <a:p>
            <a:pPr algn="l">
              <a:lnSpc>
                <a:spcPct val="100000"/>
              </a:lnSpc>
            </a:pPr>
            <a:r>
              <a:rPr lang="fi-FI" sz="3000" i="1" dirty="0"/>
              <a:t>    - uni</a:t>
            </a:r>
          </a:p>
          <a:p>
            <a:pPr algn="l">
              <a:lnSpc>
                <a:spcPct val="100000"/>
              </a:lnSpc>
            </a:pPr>
            <a:r>
              <a:rPr lang="fi-FI" sz="3000" i="1" dirty="0"/>
              <a:t>5. tapaaminen</a:t>
            </a:r>
          </a:p>
          <a:p>
            <a:pPr algn="l">
              <a:lnSpc>
                <a:spcPct val="100000"/>
              </a:lnSpc>
            </a:pPr>
            <a:r>
              <a:rPr lang="fi-FI" sz="3000" i="1" dirty="0"/>
              <a:t>    - tulevan suunnitteleminen</a:t>
            </a:r>
            <a:endParaRPr lang="fi-FI" sz="2000" i="1" dirty="0"/>
          </a:p>
          <a:p>
            <a:pPr>
              <a:lnSpc>
                <a:spcPct val="100000"/>
              </a:lnSpc>
            </a:pPr>
            <a:endParaRPr lang="fi-FI" sz="2000" i="1" dirty="0"/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24667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139460" y="1634781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Tavoitteena on saada </a:t>
            </a:r>
            <a:r>
              <a:rPr lang="fi-FI" sz="2800" b="1" dirty="0"/>
              <a:t>tukea ja työkaluja omaan painonhallintaan</a:t>
            </a:r>
            <a:r>
              <a:rPr lang="fi-FI" sz="2800" dirty="0"/>
              <a:t>, tulla tietoiseksi omista tottumuksista ja ryhtyä muutokseen, panostaa itseen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Laihtuminen tapahtuu 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bg2"/>
                </a:solidFill>
              </a:rPr>
              <a:t>terveellisesti syöden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bg2"/>
                </a:solidFill>
              </a:rPr>
              <a:t>liikkuen  tavalla, joka itsestä hyvältä tuntuu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chemeClr val="bg2"/>
                </a:solidFill>
              </a:rPr>
              <a:t>itsestä huolehtien</a:t>
            </a:r>
            <a:endParaRPr lang="fi-FI" sz="7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0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181405" y="2280734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tukea saat tapaamisissa käydyistä keskusteluista ja harjoitustehtävistä, jaetusta kirjallisesta materiaalista sekä ryhmän vertaistuesta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ryhmässä puhutut asiat säilyvät ryhmässä</a:t>
            </a:r>
          </a:p>
        </p:txBody>
      </p:sp>
    </p:spTree>
    <p:extLst>
      <p:ext uri="{BB962C8B-B14F-4D97-AF65-F5344CB8AC3E}">
        <p14:creationId xmlns:p14="http://schemas.microsoft.com/office/powerpoint/2010/main" val="116219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2603694" y="984739"/>
            <a:ext cx="7379678" cy="20054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4800" b="0" i="1" dirty="0"/>
              <a:t>Mitä odotat tältä ryhmältä?</a:t>
            </a:r>
            <a:endParaRPr lang="en-FI" sz="48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3086116" y="3091376"/>
            <a:ext cx="6502190" cy="173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3200" i="1" dirty="0"/>
              <a:t>Voit esitellä itsesi ja kertoa odotuksiasi.</a:t>
            </a:r>
            <a:endParaRPr lang="fi-FI" sz="1800" dirty="0"/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387791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3156712" y="769262"/>
            <a:ext cx="7253638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fi-FI" sz="4000" b="0" i="1" dirty="0"/>
              <a:t>Avaimia elämäntapamuutoksessa onnistumiseen</a:t>
            </a:r>
            <a:endParaRPr lang="en-FI" sz="4000" b="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1943028" y="2052811"/>
            <a:ext cx="9311642" cy="3907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Keskittyminen ensisijaisesti elämäntapoihin ja hyvään oloon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Muutoksen pohjana  itsestä välittäminen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Hyvän lisääminen ruokavalioon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Muutokselle aikaa ja voimavaroja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Muutoksen ulottaminen elämän eri osa-alueille; elämän laajamittainen tarkasteleminen</a:t>
            </a:r>
          </a:p>
        </p:txBody>
      </p:sp>
    </p:spTree>
    <p:extLst>
      <p:ext uri="{BB962C8B-B14F-4D97-AF65-F5344CB8AC3E}">
        <p14:creationId xmlns:p14="http://schemas.microsoft.com/office/powerpoint/2010/main" val="401077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979583" y="2683004"/>
            <a:ext cx="6733133" cy="2141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3200" i="1" u="sng" dirty="0"/>
              <a:t>Miksi</a:t>
            </a:r>
            <a:r>
              <a:rPr lang="fi-FI" sz="3200" i="1" dirty="0"/>
              <a:t> asia x on sinulle tärkeä?</a:t>
            </a:r>
          </a:p>
          <a:p>
            <a:pPr>
              <a:lnSpc>
                <a:spcPct val="100000"/>
              </a:lnSpc>
            </a:pPr>
            <a:r>
              <a:rPr lang="fi-FI" sz="3200" i="1" dirty="0"/>
              <a:t>Mitä hyvää siihen panostaminen tuo tullessaan?</a:t>
            </a:r>
          </a:p>
          <a:p>
            <a:pPr>
              <a:lnSpc>
                <a:spcPct val="100000"/>
              </a:lnSpc>
            </a:pPr>
            <a:endParaRPr lang="fi-FI" sz="3200" i="1" dirty="0"/>
          </a:p>
          <a:p>
            <a:pPr>
              <a:lnSpc>
                <a:spcPct val="100000"/>
              </a:lnSpc>
            </a:pP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391766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001164" y="2217092"/>
            <a:ext cx="9551963" cy="4081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i-FI" sz="2800" i="1" dirty="0"/>
              <a:t>Onnistumiset ruokkivat motivaatiota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Muista se, mihin olet aiemmin pystynyt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800" dirty="0"/>
              <a:t>Seuraa kehitystäsi </a:t>
            </a:r>
            <a:r>
              <a:rPr lang="fi-FI" sz="2800" dirty="0">
                <a:sym typeface="Symbol" panose="05050102010706020507" pitchFamily="18" charset="2"/>
              </a:rPr>
              <a:t> h</a:t>
            </a:r>
            <a:r>
              <a:rPr lang="fi-FI" sz="2800" dirty="0"/>
              <a:t>uomaa, ja talleta esimerkiksi muistiinpanoina tai valokuvina talteen se, missä onnistut </a:t>
            </a:r>
          </a:p>
          <a:p>
            <a:pPr algn="l">
              <a:lnSpc>
                <a:spcPct val="100000"/>
              </a:lnSpc>
            </a:pPr>
            <a:endParaRPr lang="fi-FI" sz="2800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8734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169840" y="2687609"/>
            <a:ext cx="9551963" cy="4081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Minkä pelkäät muodostuvan esteeksi? Miten voisit tukea itseäsi esteen ilmaantuessa?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Mikä auttaa sinua sitoutumaan muutokseen?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028616962"/>
      </p:ext>
    </p:extLst>
  </p:cSld>
  <p:clrMapOvr>
    <a:masterClrMapping/>
  </p:clrMapOvr>
</p:sld>
</file>

<file path=ppt/theme/theme1.xml><?xml version="1.0" encoding="utf-8"?>
<a:theme xmlns:a="http://schemas.openxmlformats.org/drawingml/2006/main" name="ODL_PowerPoint">
  <a:themeElements>
    <a:clrScheme name="nainen45 1">
      <a:dk1>
        <a:srgbClr val="7E71E6"/>
      </a:dk1>
      <a:lt1>
        <a:srgbClr val="FFB367"/>
      </a:lt1>
      <a:dk2>
        <a:srgbClr val="5DB8D8"/>
      </a:dk2>
      <a:lt2>
        <a:srgbClr val="2C2C2C"/>
      </a:lt2>
      <a:accent1>
        <a:srgbClr val="FFFFFF"/>
      </a:accent1>
      <a:accent2>
        <a:srgbClr val="00AECD"/>
      </a:accent2>
      <a:accent3>
        <a:srgbClr val="00AECD"/>
      </a:accent3>
      <a:accent4>
        <a:srgbClr val="00AECD"/>
      </a:accent4>
      <a:accent5>
        <a:srgbClr val="00AECD"/>
      </a:accent5>
      <a:accent6>
        <a:srgbClr val="00AECD"/>
      </a:accent6>
      <a:hlink>
        <a:srgbClr val="00AECD"/>
      </a:hlink>
      <a:folHlink>
        <a:srgbClr val="00AEC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L_PP_esitys_2014" id="{1138C064-8B98-4430-9B7A-F42CB701EA74}" vid="{382CD521-4E0A-4897-B755-DCB936D36FC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</TotalTime>
  <Words>442</Words>
  <Application>Microsoft Office PowerPoint</Application>
  <PresentationFormat>Laajakuva</PresentationFormat>
  <Paragraphs>71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ODL_PowerPoint</vt:lpstr>
      <vt:lpstr> Tervetuloa ryhmään!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Emilia Leinonen</dc:creator>
  <cp:keywords/>
  <dc:description/>
  <cp:lastModifiedBy>Kolarovic Milan</cp:lastModifiedBy>
  <cp:revision>111</cp:revision>
  <cp:lastPrinted>2023-01-05T11:02:40Z</cp:lastPrinted>
  <dcterms:created xsi:type="dcterms:W3CDTF">2020-11-05T10:57:02Z</dcterms:created>
  <dcterms:modified xsi:type="dcterms:W3CDTF">2023-05-09T12:04:26Z</dcterms:modified>
  <cp:category/>
</cp:coreProperties>
</file>