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74" r:id="rId2"/>
    <p:sldId id="324" r:id="rId3"/>
    <p:sldId id="330" r:id="rId4"/>
    <p:sldId id="331" r:id="rId5"/>
    <p:sldId id="332" r:id="rId6"/>
    <p:sldId id="336" r:id="rId7"/>
    <p:sldId id="333" r:id="rId8"/>
    <p:sldId id="335" r:id="rId9"/>
    <p:sldId id="338" r:id="rId10"/>
    <p:sldId id="337" r:id="rId11"/>
    <p:sldId id="339" r:id="rId12"/>
    <p:sldId id="341" r:id="rId13"/>
    <p:sldId id="334" r:id="rId14"/>
    <p:sldId id="340" r:id="rId15"/>
    <p:sldId id="342" r:id="rId16"/>
    <p:sldId id="256" r:id="rId17"/>
  </p:sldIdLst>
  <p:sldSz cx="12192000" cy="6858000"/>
  <p:notesSz cx="9925050" cy="67913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umpunen Liisa" initials="RL" lastIdx="3" clrIdx="0"/>
  <p:cmAuthor id="1" name="Kaikkonen Kaisu" initials="KK" lastIdx="0" clrIdx="1"/>
  <p:cmAuthor id="2" name="Anita" initials="A" lastIdx="4" clrIdx="2"/>
  <p:cmAuthor id="3" name="Emilia Leinonen" initials="EL" lastIdx="16" clrIdx="3">
    <p:extLst>
      <p:ext uri="{19B8F6BF-5375-455C-9EA6-DF929625EA0E}">
        <p15:presenceInfo xmlns:p15="http://schemas.microsoft.com/office/powerpoint/2012/main" userId="114beac90652b5e6" providerId="Windows Live"/>
      </p:ext>
    </p:extLst>
  </p:cmAuthor>
  <p:cmAuthor id="4" name="Leinonen Emilia" initials="LE" lastIdx="1" clrIdx="4">
    <p:extLst>
      <p:ext uri="{19B8F6BF-5375-455C-9EA6-DF929625EA0E}">
        <p15:presenceInfo xmlns:p15="http://schemas.microsoft.com/office/powerpoint/2012/main" userId="Leinonen Emil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72E7"/>
    <a:srgbClr val="7372E6"/>
    <a:srgbClr val="1C1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10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64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2" d="100"/>
          <a:sy n="102" d="100"/>
        </p:scale>
        <p:origin x="352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0855" cy="340745"/>
          </a:xfrm>
          <a:prstGeom prst="rect">
            <a:avLst/>
          </a:prstGeom>
        </p:spPr>
        <p:txBody>
          <a:bodyPr vert="horz" lIns="91394" tIns="45697" rIns="91394" bIns="45697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5621900" y="0"/>
            <a:ext cx="4300855" cy="340745"/>
          </a:xfrm>
          <a:prstGeom prst="rect">
            <a:avLst/>
          </a:prstGeom>
        </p:spPr>
        <p:txBody>
          <a:bodyPr vert="horz" lIns="91394" tIns="45697" rIns="91394" bIns="45697" rtlCol="0"/>
          <a:lstStyle>
            <a:lvl1pPr algn="r">
              <a:defRPr sz="1200"/>
            </a:lvl1pPr>
          </a:lstStyle>
          <a:p>
            <a:fld id="{CDA8A563-E5EA-47E2-BBE6-183AA2B09964}" type="datetimeFigureOut">
              <a:rPr lang="fi-FI" smtClean="0"/>
              <a:t>16.5.2023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6450581"/>
            <a:ext cx="4300855" cy="340745"/>
          </a:xfrm>
          <a:prstGeom prst="rect">
            <a:avLst/>
          </a:prstGeom>
        </p:spPr>
        <p:txBody>
          <a:bodyPr vert="horz" lIns="91394" tIns="45697" rIns="91394" bIns="45697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5621900" y="6450581"/>
            <a:ext cx="4300855" cy="340745"/>
          </a:xfrm>
          <a:prstGeom prst="rect">
            <a:avLst/>
          </a:prstGeom>
        </p:spPr>
        <p:txBody>
          <a:bodyPr vert="horz" lIns="91394" tIns="45697" rIns="91394" bIns="45697" rtlCol="0" anchor="b"/>
          <a:lstStyle>
            <a:lvl1pPr algn="r">
              <a:defRPr sz="1200"/>
            </a:lvl1pPr>
          </a:lstStyle>
          <a:p>
            <a:fld id="{46AE4389-1891-4552-824C-D7434EACF6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0958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16.5.2023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E735B2A1-9EB3-5A4A-AA1E-ECEAD4E675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38600" y="5171032"/>
            <a:ext cx="4118265" cy="1463991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3DF3F2-11B9-8647-A9C1-1953A21E22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388" y="856148"/>
            <a:ext cx="3579223" cy="381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7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16.5.2023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24AA7A0A-1123-A94F-8C43-C908FBBAA9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A8EB8E46-AAA9-D645-8CCC-B979F181AB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714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16.5.2023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3D9F55F9-D187-CA46-8E26-CF3F3DB59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99" y="2162784"/>
            <a:ext cx="4114801" cy="551823"/>
          </a:xfrm>
        </p:spPr>
        <p:txBody>
          <a:bodyPr anchor="ctr">
            <a:normAutofit/>
          </a:bodyPr>
          <a:lstStyle>
            <a:lvl1pPr>
              <a:defRPr lang="fi-FI" sz="32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EC2CBE7F-89D4-0B4B-8EDE-26A3C3BC69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1099" y="3311419"/>
            <a:ext cx="4114800" cy="286078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accent1"/>
                </a:solidFill>
                <a:latin typeface="+mj-lt"/>
              </a:defRPr>
            </a:lvl2pPr>
            <a:lvl3pPr>
              <a:defRPr sz="2000">
                <a:solidFill>
                  <a:schemeClr val="accent1"/>
                </a:solidFill>
                <a:latin typeface="+mj-lt"/>
              </a:defRPr>
            </a:lvl3pPr>
            <a:lvl4pPr>
              <a:defRPr sz="2000">
                <a:solidFill>
                  <a:schemeClr val="accent1"/>
                </a:solidFill>
                <a:latin typeface="+mj-lt"/>
              </a:defRPr>
            </a:lvl4pPr>
            <a:lvl5pPr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6C1E9F82-2A34-CC42-A426-89012EB7E29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1098" y="2756902"/>
            <a:ext cx="4114801" cy="303498"/>
          </a:xfrm>
        </p:spPr>
        <p:txBody>
          <a:bodyPr anchor="b">
            <a:noAutofit/>
          </a:bodyPr>
          <a:lstStyle>
            <a:lvl1pPr marL="0" indent="0">
              <a:buNone/>
              <a:defRPr lang="fi-FI" sz="2000" b="1" dirty="0" smtClean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6479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16.5.2023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3D9F55F9-D187-CA46-8E26-CF3F3DB59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99" y="2162784"/>
            <a:ext cx="4114801" cy="551823"/>
          </a:xfrm>
        </p:spPr>
        <p:txBody>
          <a:bodyPr anchor="ctr">
            <a:normAutofit/>
          </a:bodyPr>
          <a:lstStyle>
            <a:lvl1pPr>
              <a:defRPr lang="fi-FI" sz="32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EC2CBE7F-89D4-0B4B-8EDE-26A3C3BC69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1099" y="3311419"/>
            <a:ext cx="4114800" cy="286078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accent1"/>
                </a:solidFill>
                <a:latin typeface="+mj-lt"/>
              </a:defRPr>
            </a:lvl2pPr>
            <a:lvl3pPr>
              <a:defRPr sz="2000">
                <a:solidFill>
                  <a:schemeClr val="accent1"/>
                </a:solidFill>
                <a:latin typeface="+mj-lt"/>
              </a:defRPr>
            </a:lvl3pPr>
            <a:lvl4pPr>
              <a:defRPr sz="2000">
                <a:solidFill>
                  <a:schemeClr val="accent1"/>
                </a:solidFill>
                <a:latin typeface="+mj-lt"/>
              </a:defRPr>
            </a:lvl4pPr>
            <a:lvl5pPr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6C1E9F82-2A34-CC42-A426-89012EB7E29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1098" y="2756902"/>
            <a:ext cx="4114801" cy="303498"/>
          </a:xfrm>
        </p:spPr>
        <p:txBody>
          <a:bodyPr anchor="b">
            <a:noAutofit/>
          </a:bodyPr>
          <a:lstStyle>
            <a:lvl1pPr marL="0" indent="0">
              <a:buNone/>
              <a:defRPr lang="fi-FI" sz="2000" b="1" dirty="0" smtClean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4315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16.5.2023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3D9F55F9-D187-CA46-8E26-CF3F3DB59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99" y="2162784"/>
            <a:ext cx="4114801" cy="551823"/>
          </a:xfrm>
        </p:spPr>
        <p:txBody>
          <a:bodyPr anchor="ctr">
            <a:normAutofit/>
          </a:bodyPr>
          <a:lstStyle>
            <a:lvl1pPr>
              <a:defRPr lang="fi-FI" sz="32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EC2CBE7F-89D4-0B4B-8EDE-26A3C3BC69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1099" y="3311419"/>
            <a:ext cx="4114800" cy="286078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accent1"/>
                </a:solidFill>
                <a:latin typeface="+mj-lt"/>
              </a:defRPr>
            </a:lvl2pPr>
            <a:lvl3pPr>
              <a:defRPr sz="2000">
                <a:solidFill>
                  <a:schemeClr val="accent1"/>
                </a:solidFill>
                <a:latin typeface="+mj-lt"/>
              </a:defRPr>
            </a:lvl3pPr>
            <a:lvl4pPr>
              <a:defRPr sz="2000">
                <a:solidFill>
                  <a:schemeClr val="accent1"/>
                </a:solidFill>
                <a:latin typeface="+mj-lt"/>
              </a:defRPr>
            </a:lvl4pPr>
            <a:lvl5pPr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6C1E9F82-2A34-CC42-A426-89012EB7E29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1098" y="2756902"/>
            <a:ext cx="4114801" cy="303498"/>
          </a:xfrm>
        </p:spPr>
        <p:txBody>
          <a:bodyPr anchor="b">
            <a:noAutofit/>
          </a:bodyPr>
          <a:lstStyle>
            <a:lvl1pPr marL="0" indent="0">
              <a:buNone/>
              <a:defRPr lang="fi-FI" sz="2000" b="1" dirty="0" smtClean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942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16.5.2023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E96BF2-E20B-E345-8F08-FC99528C424C}"/>
              </a:ext>
            </a:extLst>
          </p:cNvPr>
          <p:cNvSpPr/>
          <p:nvPr userDrawn="1"/>
        </p:nvSpPr>
        <p:spPr>
          <a:xfrm>
            <a:off x="4185139" y="2101361"/>
            <a:ext cx="3604846" cy="1239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24AA7A0A-1123-A94F-8C43-C908FBBAA9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86047" y="756796"/>
            <a:ext cx="12170664" cy="2626360"/>
          </a:xfrm>
        </p:spPr>
        <p:txBody>
          <a:bodyPr anchor="b"/>
          <a:lstStyle>
            <a:lvl1pPr algn="ctr">
              <a:defRPr sz="8200" spc="3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BREAK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347BF3F-0EE6-E240-B3F2-74EAC041FE29}"/>
              </a:ext>
            </a:extLst>
          </p:cNvPr>
          <p:cNvSpPr/>
          <p:nvPr userDrawn="1"/>
        </p:nvSpPr>
        <p:spPr>
          <a:xfrm>
            <a:off x="11488615" y="1055077"/>
            <a:ext cx="1406769" cy="14067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D28299C-0F06-B84A-BAC7-75EC09F3D57F}"/>
              </a:ext>
            </a:extLst>
          </p:cNvPr>
          <p:cNvSpPr/>
          <p:nvPr userDrawn="1"/>
        </p:nvSpPr>
        <p:spPr>
          <a:xfrm>
            <a:off x="4185139" y="5223926"/>
            <a:ext cx="940777" cy="94077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639E057-CC93-604C-8EDC-B2D006231E8D}"/>
              </a:ext>
            </a:extLst>
          </p:cNvPr>
          <p:cNvSpPr/>
          <p:nvPr userDrawn="1"/>
        </p:nvSpPr>
        <p:spPr>
          <a:xfrm>
            <a:off x="6966438" y="423337"/>
            <a:ext cx="726831" cy="7268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92B168D-72DF-2549-8545-A6DA01F7761F}"/>
              </a:ext>
            </a:extLst>
          </p:cNvPr>
          <p:cNvSpPr/>
          <p:nvPr userDrawn="1"/>
        </p:nvSpPr>
        <p:spPr>
          <a:xfrm>
            <a:off x="343839" y="1444418"/>
            <a:ext cx="1705707" cy="170570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5A81CC1-1A9E-3346-8FDF-66DB677C2D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772" y="3413511"/>
            <a:ext cx="11010456" cy="1923761"/>
          </a:xfrm>
        </p:spPr>
        <p:txBody>
          <a:bodyPr/>
          <a:lstStyle>
            <a:lvl1pPr algn="ctr">
              <a:buFontTx/>
              <a:buNone/>
              <a:defRPr sz="8200" b="1" spc="3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FI" dirty="0"/>
              <a:t>SECTION.</a:t>
            </a:r>
          </a:p>
        </p:txBody>
      </p:sp>
    </p:spTree>
    <p:extLst>
      <p:ext uri="{BB962C8B-B14F-4D97-AF65-F5344CB8AC3E}">
        <p14:creationId xmlns:p14="http://schemas.microsoft.com/office/powerpoint/2010/main" val="4118371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16.5.2023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F43821-218B-564D-810E-A714FA1A7438}"/>
              </a:ext>
            </a:extLst>
          </p:cNvPr>
          <p:cNvSpPr/>
          <p:nvPr userDrawn="1"/>
        </p:nvSpPr>
        <p:spPr>
          <a:xfrm>
            <a:off x="4185139" y="2101361"/>
            <a:ext cx="3604846" cy="1239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778F7C48-E719-C541-B7EA-6E15C9F04D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86047" y="756796"/>
            <a:ext cx="12170664" cy="2626360"/>
          </a:xfrm>
        </p:spPr>
        <p:txBody>
          <a:bodyPr anchor="b"/>
          <a:lstStyle>
            <a:lvl1pPr algn="ctr">
              <a:defRPr sz="8200" spc="3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BREAK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A1F299-6B23-6245-BB07-C13B6D10D09A}"/>
              </a:ext>
            </a:extLst>
          </p:cNvPr>
          <p:cNvSpPr/>
          <p:nvPr userDrawn="1"/>
        </p:nvSpPr>
        <p:spPr>
          <a:xfrm>
            <a:off x="11488615" y="1055077"/>
            <a:ext cx="1406769" cy="140676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18EAECB-2C02-8F47-AFB3-468CF938CF39}"/>
              </a:ext>
            </a:extLst>
          </p:cNvPr>
          <p:cNvSpPr/>
          <p:nvPr userDrawn="1"/>
        </p:nvSpPr>
        <p:spPr>
          <a:xfrm>
            <a:off x="4185139" y="5223926"/>
            <a:ext cx="940777" cy="940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12BE374-BC49-FF4A-B429-EF80163D9746}"/>
              </a:ext>
            </a:extLst>
          </p:cNvPr>
          <p:cNvSpPr/>
          <p:nvPr userDrawn="1"/>
        </p:nvSpPr>
        <p:spPr>
          <a:xfrm>
            <a:off x="6966438" y="423337"/>
            <a:ext cx="726831" cy="7268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C1C5BD8-F9BD-3349-BCD0-3CB158632DA3}"/>
              </a:ext>
            </a:extLst>
          </p:cNvPr>
          <p:cNvSpPr/>
          <p:nvPr userDrawn="1"/>
        </p:nvSpPr>
        <p:spPr>
          <a:xfrm>
            <a:off x="343839" y="1444418"/>
            <a:ext cx="1705707" cy="17057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8056AF0-22CC-C646-B4F8-B360915C55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772" y="3413511"/>
            <a:ext cx="11010456" cy="1923761"/>
          </a:xfrm>
        </p:spPr>
        <p:txBody>
          <a:bodyPr/>
          <a:lstStyle>
            <a:lvl1pPr algn="ctr">
              <a:buFontTx/>
              <a:buNone/>
              <a:defRPr sz="8200" b="1" spc="3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FI" dirty="0"/>
              <a:t>SECTION.</a:t>
            </a:r>
          </a:p>
        </p:txBody>
      </p:sp>
    </p:spTree>
    <p:extLst>
      <p:ext uri="{BB962C8B-B14F-4D97-AF65-F5344CB8AC3E}">
        <p14:creationId xmlns:p14="http://schemas.microsoft.com/office/powerpoint/2010/main" val="3595379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16.5.2023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4B7EF5-4534-D344-8850-FB98B5383B8E}"/>
              </a:ext>
            </a:extLst>
          </p:cNvPr>
          <p:cNvSpPr/>
          <p:nvPr userDrawn="1"/>
        </p:nvSpPr>
        <p:spPr>
          <a:xfrm>
            <a:off x="4185139" y="2101361"/>
            <a:ext cx="3604846" cy="12397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7" name="Otsikko 1">
            <a:extLst>
              <a:ext uri="{FF2B5EF4-FFF2-40B4-BE49-F238E27FC236}">
                <a16:creationId xmlns:a16="http://schemas.microsoft.com/office/drawing/2014/main" id="{04D26A54-2B1C-6D46-B5D5-235A6C7BB7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86047" y="756796"/>
            <a:ext cx="12170664" cy="2626360"/>
          </a:xfrm>
        </p:spPr>
        <p:txBody>
          <a:bodyPr anchor="b"/>
          <a:lstStyle>
            <a:lvl1pPr algn="ctr">
              <a:defRPr sz="8200" spc="3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BREAK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DD6FC4F-5CB5-2248-BCD2-67CB546FC919}"/>
              </a:ext>
            </a:extLst>
          </p:cNvPr>
          <p:cNvSpPr/>
          <p:nvPr userDrawn="1"/>
        </p:nvSpPr>
        <p:spPr>
          <a:xfrm>
            <a:off x="11488615" y="1055077"/>
            <a:ext cx="1406769" cy="140676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8731651-AE00-A64C-B91C-BBDDCA5EB778}"/>
              </a:ext>
            </a:extLst>
          </p:cNvPr>
          <p:cNvSpPr/>
          <p:nvPr userDrawn="1"/>
        </p:nvSpPr>
        <p:spPr>
          <a:xfrm>
            <a:off x="4185139" y="5223926"/>
            <a:ext cx="940777" cy="94077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E3FB4A8-4E7C-8C4D-B531-F7867711C612}"/>
              </a:ext>
            </a:extLst>
          </p:cNvPr>
          <p:cNvSpPr/>
          <p:nvPr userDrawn="1"/>
        </p:nvSpPr>
        <p:spPr>
          <a:xfrm>
            <a:off x="6966438" y="423337"/>
            <a:ext cx="726831" cy="7268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2B98353-3BFC-9545-9607-205288875A2E}"/>
              </a:ext>
            </a:extLst>
          </p:cNvPr>
          <p:cNvSpPr/>
          <p:nvPr userDrawn="1"/>
        </p:nvSpPr>
        <p:spPr>
          <a:xfrm>
            <a:off x="343839" y="1444418"/>
            <a:ext cx="1705707" cy="170570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1D604E31-6838-864F-A3AE-3606B4C45B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772" y="3413511"/>
            <a:ext cx="11010456" cy="1923761"/>
          </a:xfrm>
        </p:spPr>
        <p:txBody>
          <a:bodyPr/>
          <a:lstStyle>
            <a:lvl1pPr algn="ctr">
              <a:buFontTx/>
              <a:buNone/>
              <a:defRPr sz="8200" b="1" spc="3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FI" dirty="0"/>
              <a:t>SECTION.</a:t>
            </a:r>
          </a:p>
        </p:txBody>
      </p:sp>
    </p:spTree>
    <p:extLst>
      <p:ext uri="{BB962C8B-B14F-4D97-AF65-F5344CB8AC3E}">
        <p14:creationId xmlns:p14="http://schemas.microsoft.com/office/powerpoint/2010/main" val="1678715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16.5.2023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912790-7193-E942-8655-283060C919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388" y="866087"/>
            <a:ext cx="3579223" cy="3814846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F1A048-7A0B-A944-8A24-92467AE58D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38600" y="5021263"/>
            <a:ext cx="4114800" cy="1700212"/>
          </a:xfrm>
        </p:spPr>
        <p:txBody>
          <a:bodyPr/>
          <a:lstStyle>
            <a:lvl1pPr algn="ctr">
              <a:buFontTx/>
              <a:buNone/>
              <a:defRPr sz="1400"/>
            </a:lvl1pPr>
          </a:lstStyle>
          <a:p>
            <a:pPr algn="ctr"/>
            <a:r>
              <a:rPr lang="fi-FI" dirty="0">
                <a:solidFill>
                  <a:schemeClr val="accent1"/>
                </a:solidFill>
              </a:rPr>
              <a:t>Osoite 1</a:t>
            </a:r>
          </a:p>
          <a:p>
            <a:pPr algn="ctr"/>
            <a:r>
              <a:rPr lang="fi-FI" dirty="0">
                <a:solidFill>
                  <a:schemeClr val="accent1"/>
                </a:solidFill>
              </a:rPr>
              <a:t>Osoite 2</a:t>
            </a:r>
          </a:p>
          <a:p>
            <a:pPr algn="ctr"/>
            <a:r>
              <a:rPr lang="fi-FI" dirty="0">
                <a:solidFill>
                  <a:schemeClr val="accent1"/>
                </a:solidFill>
              </a:rPr>
              <a:t>90101 Oulu</a:t>
            </a:r>
            <a:br>
              <a:rPr lang="fi-FI" dirty="0">
                <a:solidFill>
                  <a:schemeClr val="accent1"/>
                </a:solidFill>
              </a:rPr>
            </a:br>
            <a:endParaRPr lang="fi-FI" dirty="0">
              <a:solidFill>
                <a:schemeClr val="accent1"/>
              </a:solidFill>
            </a:endParaRPr>
          </a:p>
          <a:p>
            <a:pPr algn="ctr"/>
            <a:r>
              <a:rPr lang="fi-FI" b="1" dirty="0" err="1">
                <a:solidFill>
                  <a:schemeClr val="accent1"/>
                </a:solidFill>
              </a:rPr>
              <a:t>verkkosivu.fi</a:t>
            </a:r>
            <a:endParaRPr lang="fi-FI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43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16.5.2023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8986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16.5.2023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8514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16.5.2023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05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kääntyvien palvelut sisältö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1099" y="2162784"/>
            <a:ext cx="6643943" cy="551823"/>
          </a:xfrm>
        </p:spPr>
        <p:txBody>
          <a:bodyPr anchor="ctr">
            <a:normAutofit/>
          </a:bodyPr>
          <a:lstStyle>
            <a:lvl1pPr>
              <a:defRPr lang="fi-FI" sz="32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601099" y="3311419"/>
            <a:ext cx="6643942" cy="286078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accent1"/>
                </a:solidFill>
                <a:latin typeface="+mj-lt"/>
              </a:defRPr>
            </a:lvl2pPr>
            <a:lvl3pPr>
              <a:defRPr sz="2000">
                <a:solidFill>
                  <a:schemeClr val="accent1"/>
                </a:solidFill>
                <a:latin typeface="+mj-lt"/>
              </a:defRPr>
            </a:lvl3pPr>
            <a:lvl4pPr>
              <a:defRPr sz="2000">
                <a:solidFill>
                  <a:schemeClr val="accent1"/>
                </a:solidFill>
                <a:latin typeface="+mj-lt"/>
              </a:defRPr>
            </a:lvl4pPr>
            <a:lvl5pPr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16.5.2023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2"/>
          <p:cNvSpPr>
            <a:spLocks noGrp="1"/>
          </p:cNvSpPr>
          <p:nvPr>
            <p:ph type="body" idx="13" hasCustomPrompt="1"/>
          </p:nvPr>
        </p:nvSpPr>
        <p:spPr>
          <a:xfrm>
            <a:off x="601098" y="2756902"/>
            <a:ext cx="6643943" cy="303498"/>
          </a:xfrm>
        </p:spPr>
        <p:txBody>
          <a:bodyPr anchor="b">
            <a:noAutofit/>
          </a:bodyPr>
          <a:lstStyle>
            <a:lvl1pPr marL="0" indent="0">
              <a:buNone/>
              <a:defRPr lang="fi-FI" sz="2000" b="1" dirty="0" smtClean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6650A0-A84D-2C45-8C35-97BD11FD661F}"/>
              </a:ext>
            </a:extLst>
          </p:cNvPr>
          <p:cNvSpPr>
            <a:spLocks noChangeAspect="1"/>
          </p:cNvSpPr>
          <p:nvPr userDrawn="1"/>
        </p:nvSpPr>
        <p:spPr>
          <a:xfrm>
            <a:off x="7570692" y="874709"/>
            <a:ext cx="4622400" cy="462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3614AB0-AA2F-4F43-82F4-3D8441B17963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7702240" y="1005743"/>
            <a:ext cx="4359305" cy="436033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4382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ääntyvien palvelut sisältö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16.5.2023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6650A0-A84D-2C45-8C35-97BD11FD661F}"/>
              </a:ext>
            </a:extLst>
          </p:cNvPr>
          <p:cNvSpPr>
            <a:spLocks noChangeAspect="1"/>
          </p:cNvSpPr>
          <p:nvPr userDrawn="1"/>
        </p:nvSpPr>
        <p:spPr>
          <a:xfrm>
            <a:off x="7570692" y="874709"/>
            <a:ext cx="4622400" cy="462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3614AB0-AA2F-4F43-82F4-3D8441B17963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7702240" y="1005743"/>
            <a:ext cx="4359305" cy="4360333"/>
          </a:xfrm>
        </p:spPr>
        <p:txBody>
          <a:bodyPr/>
          <a:lstStyle/>
          <a:p>
            <a:endParaRPr lang="en-FI"/>
          </a:p>
        </p:txBody>
      </p:sp>
      <p:sp>
        <p:nvSpPr>
          <p:cNvPr id="26" name="Otsikko 1">
            <a:extLst>
              <a:ext uri="{FF2B5EF4-FFF2-40B4-BE49-F238E27FC236}">
                <a16:creationId xmlns:a16="http://schemas.microsoft.com/office/drawing/2014/main" id="{F343AD14-D2A4-F246-B3EE-09DE571083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099" y="2162784"/>
            <a:ext cx="6643943" cy="551823"/>
          </a:xfrm>
        </p:spPr>
        <p:txBody>
          <a:bodyPr anchor="ctr">
            <a:normAutofit/>
          </a:bodyPr>
          <a:lstStyle>
            <a:lvl1pPr>
              <a:defRPr lang="fi-FI" sz="32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7" name="Sisällön paikkamerkki 2">
            <a:extLst>
              <a:ext uri="{FF2B5EF4-FFF2-40B4-BE49-F238E27FC236}">
                <a16:creationId xmlns:a16="http://schemas.microsoft.com/office/drawing/2014/main" id="{A021F3CB-2915-9D4D-8CFF-FF0EE737B2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1099" y="3311419"/>
            <a:ext cx="6643942" cy="286078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accent1"/>
                </a:solidFill>
                <a:latin typeface="+mj-lt"/>
              </a:defRPr>
            </a:lvl2pPr>
            <a:lvl3pPr>
              <a:defRPr sz="2000">
                <a:solidFill>
                  <a:schemeClr val="accent1"/>
                </a:solidFill>
                <a:latin typeface="+mj-lt"/>
              </a:defRPr>
            </a:lvl3pPr>
            <a:lvl4pPr>
              <a:defRPr sz="2000">
                <a:solidFill>
                  <a:schemeClr val="accent1"/>
                </a:solidFill>
                <a:latin typeface="+mj-lt"/>
              </a:defRPr>
            </a:lvl4pPr>
            <a:lvl5pPr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8" name="Tekstin paikkamerkki 2">
            <a:extLst>
              <a:ext uri="{FF2B5EF4-FFF2-40B4-BE49-F238E27FC236}">
                <a16:creationId xmlns:a16="http://schemas.microsoft.com/office/drawing/2014/main" id="{F1A2E67A-25ED-3C49-99BC-CD1FF974ED2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01098" y="2756902"/>
            <a:ext cx="6643943" cy="303498"/>
          </a:xfrm>
        </p:spPr>
        <p:txBody>
          <a:bodyPr anchor="b">
            <a:noAutofit/>
          </a:bodyPr>
          <a:lstStyle>
            <a:lvl1pPr marL="0" indent="0">
              <a:buNone/>
              <a:defRPr lang="fi-FI" sz="2000" b="1" dirty="0" smtClean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597975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kääntyvien palvelut sisältö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1099" y="2162784"/>
            <a:ext cx="6643943" cy="551823"/>
          </a:xfrm>
        </p:spPr>
        <p:txBody>
          <a:bodyPr anchor="ctr">
            <a:normAutofit/>
          </a:bodyPr>
          <a:lstStyle>
            <a:lvl1pPr>
              <a:defRPr lang="fi-FI" sz="32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601099" y="3311419"/>
            <a:ext cx="6643942" cy="286078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accent1"/>
                </a:solidFill>
                <a:latin typeface="+mj-lt"/>
              </a:defRPr>
            </a:lvl2pPr>
            <a:lvl3pPr>
              <a:defRPr sz="2000">
                <a:solidFill>
                  <a:schemeClr val="accent1"/>
                </a:solidFill>
                <a:latin typeface="+mj-lt"/>
              </a:defRPr>
            </a:lvl3pPr>
            <a:lvl4pPr>
              <a:defRPr sz="2000">
                <a:solidFill>
                  <a:schemeClr val="accent1"/>
                </a:solidFill>
                <a:latin typeface="+mj-lt"/>
              </a:defRPr>
            </a:lvl4pPr>
            <a:lvl5pPr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16.5.2023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2"/>
          <p:cNvSpPr>
            <a:spLocks noGrp="1"/>
          </p:cNvSpPr>
          <p:nvPr>
            <p:ph type="body" idx="13" hasCustomPrompt="1"/>
          </p:nvPr>
        </p:nvSpPr>
        <p:spPr>
          <a:xfrm>
            <a:off x="601098" y="2756902"/>
            <a:ext cx="6643943" cy="303498"/>
          </a:xfrm>
        </p:spPr>
        <p:txBody>
          <a:bodyPr anchor="b">
            <a:noAutofit/>
          </a:bodyPr>
          <a:lstStyle>
            <a:lvl1pPr marL="0" indent="0">
              <a:buNone/>
              <a:defRPr lang="fi-FI" sz="2000" b="1" dirty="0" smtClean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6650A0-A84D-2C45-8C35-97BD11FD661F}"/>
              </a:ext>
            </a:extLst>
          </p:cNvPr>
          <p:cNvSpPr>
            <a:spLocks noChangeAspect="1"/>
          </p:cNvSpPr>
          <p:nvPr userDrawn="1"/>
        </p:nvSpPr>
        <p:spPr>
          <a:xfrm>
            <a:off x="7570692" y="874709"/>
            <a:ext cx="4622400" cy="462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3614AB0-AA2F-4F43-82F4-3D8441B17963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7702240" y="1005743"/>
            <a:ext cx="4359305" cy="4360333"/>
          </a:xfrm>
          <a:noFill/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19621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16.5.2023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24AA7A0A-1123-A94F-8C43-C908FBBAA9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A8EB8E46-AAA9-D645-8CCC-B979F181AB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208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16.5.2023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24AA7A0A-1123-A94F-8C43-C908FBBAA9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A8EB8E46-AAA9-D645-8CCC-B979F181AB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542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9A293-FF52-4613-8131-53EDADE6C3F6}" type="datetimeFigureOut">
              <a:rPr lang="fi-FI" smtClean="0"/>
              <a:t>16.5.2023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815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660" r:id="rId2"/>
    <p:sldLayoutId id="2147483756" r:id="rId3"/>
    <p:sldLayoutId id="2147483757" r:id="rId4"/>
    <p:sldLayoutId id="2147483758" r:id="rId5"/>
    <p:sldLayoutId id="2147483743" r:id="rId6"/>
    <p:sldLayoutId id="2147483759" r:id="rId7"/>
    <p:sldLayoutId id="2147483745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7" r:id="rId14"/>
    <p:sldLayoutId id="2147483766" r:id="rId15"/>
    <p:sldLayoutId id="2147483765" r:id="rId16"/>
    <p:sldLayoutId id="214748367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fineli.fi/fineli/fi/index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ydan.fi/fakta/laske-energiantarpeesi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DB8D8"/>
            </a:gs>
            <a:gs pos="99000">
              <a:srgbClr val="5DB8D8">
                <a:lumMod val="65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89D125E-88C1-5970-8569-028E06FD1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</p:spPr>
        <p:txBody>
          <a:bodyPr>
            <a:normAutofit/>
          </a:bodyPr>
          <a:lstStyle/>
          <a:p>
            <a:br>
              <a:rPr lang="fi-FI" sz="4800" b="0" dirty="0">
                <a:solidFill>
                  <a:schemeClr val="accent1"/>
                </a:solidFill>
              </a:rPr>
            </a:br>
            <a:r>
              <a:rPr lang="fi-FI" sz="5400" b="0" i="1" dirty="0">
                <a:solidFill>
                  <a:schemeClr val="accent1"/>
                </a:solidFill>
              </a:rPr>
              <a:t>Tervetuloa ryhmään!</a:t>
            </a:r>
            <a:endParaRPr lang="en-FI" sz="4800" b="0" dirty="0">
              <a:solidFill>
                <a:schemeClr val="accent1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ED88446-66D8-5276-0107-34E8EA6CF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31645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1400" dirty="0"/>
              <a:t>1. tapaaminen</a:t>
            </a:r>
          </a:p>
          <a:p>
            <a:pPr>
              <a:lnSpc>
                <a:spcPct val="100000"/>
              </a:lnSpc>
            </a:pPr>
            <a:endParaRPr lang="fi-FI" sz="1400" dirty="0"/>
          </a:p>
          <a:p>
            <a:pPr>
              <a:lnSpc>
                <a:spcPct val="100000"/>
              </a:lnSpc>
            </a:pPr>
            <a:endParaRPr lang="fi-FI" sz="1400" dirty="0"/>
          </a:p>
          <a:p>
            <a:pPr>
              <a:lnSpc>
                <a:spcPct val="100000"/>
              </a:lnSpc>
            </a:pPr>
            <a:endParaRPr lang="fi-FI" sz="1400" dirty="0"/>
          </a:p>
          <a:p>
            <a:pPr>
              <a:lnSpc>
                <a:spcPct val="100000"/>
              </a:lnSpc>
            </a:pPr>
            <a:endParaRPr lang="fi-FI" sz="1400" dirty="0"/>
          </a:p>
          <a:p>
            <a:pPr>
              <a:lnSpc>
                <a:spcPct val="100000"/>
              </a:lnSpc>
            </a:pPr>
            <a:endParaRPr lang="fi-FI" sz="1400" dirty="0"/>
          </a:p>
          <a:p>
            <a:pPr>
              <a:lnSpc>
                <a:spcPct val="100000"/>
              </a:lnSpc>
            </a:pPr>
            <a:endParaRPr lang="fi-FI" sz="1400" dirty="0"/>
          </a:p>
          <a:p>
            <a:pPr>
              <a:lnSpc>
                <a:spcPct val="100000"/>
              </a:lnSpc>
            </a:pPr>
            <a:r>
              <a:rPr lang="fi-FI" sz="1400" dirty="0"/>
              <a:t>Nainen 45+ hanke</a:t>
            </a:r>
            <a:endParaRPr lang="en-FI" sz="1400" dirty="0"/>
          </a:p>
        </p:txBody>
      </p:sp>
    </p:spTree>
    <p:extLst>
      <p:ext uri="{BB962C8B-B14F-4D97-AF65-F5344CB8AC3E}">
        <p14:creationId xmlns:p14="http://schemas.microsoft.com/office/powerpoint/2010/main" val="471338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2844904" y="1820400"/>
            <a:ext cx="6946209" cy="321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i-FI" sz="32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Tarkastelet ravintoaineiden ja energian saantiasi tämän ja seuraavan tapaamisen välissä Fineli.fi-sivuston Ruokapäiväkirja-osion avulla. </a:t>
            </a:r>
          </a:p>
          <a:p>
            <a:pPr algn="l">
              <a:lnSpc>
                <a:spcPct val="100000"/>
              </a:lnSpc>
            </a:pPr>
            <a:r>
              <a:rPr lang="fi-FI" sz="32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Esittelyssä: </a:t>
            </a:r>
            <a:r>
              <a:rPr lang="fi-FI" sz="3200" i="1" dirty="0">
                <a:solidFill>
                  <a:schemeClr val="bg2">
                    <a:lumMod val="90000"/>
                    <a:lumOff val="10000"/>
                  </a:schemeClr>
                </a:solidFill>
                <a:hlinkClick r:id="rId2"/>
              </a:rPr>
              <a:t>https://fineli.fi/fineli/fi/index</a:t>
            </a:r>
            <a:endParaRPr lang="fi-FI" sz="3200" i="1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algn="l">
              <a:lnSpc>
                <a:spcPct val="100000"/>
              </a:lnSpc>
            </a:pPr>
            <a:endParaRPr lang="fi-FI" sz="3800" i="1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algn="l">
              <a:lnSpc>
                <a:spcPct val="100000"/>
              </a:lnSpc>
            </a:pPr>
            <a:endParaRPr lang="fi-FI" sz="3800" i="1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FI" sz="2000" dirty="0"/>
          </a:p>
        </p:txBody>
      </p:sp>
    </p:spTree>
    <p:extLst>
      <p:ext uri="{BB962C8B-B14F-4D97-AF65-F5344CB8AC3E}">
        <p14:creationId xmlns:p14="http://schemas.microsoft.com/office/powerpoint/2010/main" val="1198996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DB8D8"/>
            </a:gs>
            <a:gs pos="99000">
              <a:srgbClr val="5DB8D8">
                <a:lumMod val="65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5C2B3-4D79-C148-9BE3-0C7F6E7E5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6830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fi-FI" sz="4800" b="0" dirty="0">
                <a:solidFill>
                  <a:schemeClr val="accent1"/>
                </a:solidFill>
              </a:rPr>
            </a:br>
            <a:r>
              <a:rPr lang="fi-FI" sz="3600" b="0" dirty="0">
                <a:solidFill>
                  <a:schemeClr val="accent1"/>
                </a:solidFill>
              </a:rPr>
              <a:t>Kyselyn ja samalla ESR-aloituslomakkeen täyttäminen</a:t>
            </a:r>
            <a:br>
              <a:rPr lang="fi-FI" sz="4900" b="0" u="sng" dirty="0">
                <a:solidFill>
                  <a:schemeClr val="accent1"/>
                </a:solidFill>
              </a:rPr>
            </a:br>
            <a:endParaRPr lang="en-FI" sz="4800" b="0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32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DB8D8"/>
            </a:gs>
            <a:gs pos="99000">
              <a:srgbClr val="5DB8D8">
                <a:lumMod val="65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5C2B3-4D79-C148-9BE3-0C7F6E7E5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36313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fi-FI" sz="4800" b="0" dirty="0">
                <a:solidFill>
                  <a:schemeClr val="accent1"/>
                </a:solidFill>
              </a:rPr>
            </a:br>
            <a:br>
              <a:rPr lang="fi-FI" sz="4800" b="0" dirty="0">
                <a:solidFill>
                  <a:schemeClr val="accent1"/>
                </a:solidFill>
              </a:rPr>
            </a:br>
            <a:br>
              <a:rPr lang="fi-FI" sz="4800" b="0" dirty="0">
                <a:solidFill>
                  <a:schemeClr val="accent1"/>
                </a:solidFill>
              </a:rPr>
            </a:br>
            <a:r>
              <a:rPr lang="fi-FI" sz="3600" b="0" i="1" dirty="0">
                <a:solidFill>
                  <a:schemeClr val="accent1"/>
                </a:solidFill>
              </a:rPr>
              <a:t>Mihin yhteen konkreettiseen asiaan haluan ja minulla on voimavaroja panostaa ennen seuraavaa tapaamista?</a:t>
            </a:r>
            <a:br>
              <a:rPr lang="fi-FI" sz="3600" b="0" i="1" dirty="0">
                <a:solidFill>
                  <a:schemeClr val="accent1"/>
                </a:solidFill>
              </a:rPr>
            </a:br>
            <a:br>
              <a:rPr lang="fi-FI" sz="3600" b="0" i="1" dirty="0">
                <a:solidFill>
                  <a:schemeClr val="accent1"/>
                </a:solidFill>
              </a:rPr>
            </a:br>
            <a:r>
              <a:rPr lang="fi-FI" sz="3600" b="0" i="1" dirty="0">
                <a:solidFill>
                  <a:schemeClr val="accent1"/>
                </a:solidFill>
              </a:rPr>
              <a:t>Ota konkreettinen tavoitteesi tosissasi ja sitoudu siihen lempeydellä, mutta lujasti</a:t>
            </a:r>
            <a:br>
              <a:rPr lang="fi-FI" sz="3600" b="0" i="1" dirty="0">
                <a:solidFill>
                  <a:schemeClr val="accent1"/>
                </a:solidFill>
              </a:rPr>
            </a:br>
            <a:br>
              <a:rPr lang="fi-FI" sz="4900" b="0" i="1" u="sng" dirty="0">
                <a:solidFill>
                  <a:schemeClr val="accent1"/>
                </a:solidFill>
              </a:rPr>
            </a:br>
            <a:endParaRPr lang="en-FI" sz="4800" b="0" i="1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05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5912170-828E-4A10-A2C0-90CE16DD7095}"/>
              </a:ext>
            </a:extLst>
          </p:cNvPr>
          <p:cNvSpPr txBox="1">
            <a:spLocks/>
          </p:cNvSpPr>
          <p:nvPr/>
        </p:nvSpPr>
        <p:spPr>
          <a:xfrm>
            <a:off x="2469181" y="731746"/>
            <a:ext cx="7253638" cy="10614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fi-FI" sz="4800" b="0" i="1" dirty="0"/>
              <a:t>Tasapainoa tuovan syömisen perusteet</a:t>
            </a:r>
            <a:endParaRPr lang="en-FI" sz="4800" b="0" i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1942512" y="2028676"/>
            <a:ext cx="9311642" cy="39078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i="1" dirty="0"/>
              <a:t>Ateriarytmi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i="1" dirty="0"/>
              <a:t>Monipuolisuus</a:t>
            </a:r>
            <a:r>
              <a:rPr lang="fi-FI" sz="3000" i="1" dirty="0"/>
              <a:t> (</a:t>
            </a:r>
            <a:r>
              <a:rPr lang="fi-FI" sz="2600" i="1" dirty="0"/>
              <a:t>ravintoaineiden saannin turvaaminen)</a:t>
            </a:r>
            <a:endParaRPr lang="fi-FI" sz="3000" i="1" dirty="0"/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i="1" dirty="0"/>
              <a:t>Itselle sopiva ruoan määrä (</a:t>
            </a:r>
            <a:r>
              <a:rPr lang="fi-FI" sz="2600" i="1" dirty="0"/>
              <a:t>energian saannin turvaaminen)</a:t>
            </a:r>
            <a:endParaRPr lang="fi-FI" sz="3000" i="1" dirty="0"/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i="1" dirty="0"/>
              <a:t>Sallivuus ja syömisen ilo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i="1" dirty="0"/>
              <a:t>Itsen ja oman kehon kuunteleminen</a:t>
            </a:r>
            <a:r>
              <a:rPr lang="fi-FI" sz="2600" i="1" dirty="0">
                <a:solidFill>
                  <a:srgbClr val="7D72E7"/>
                </a:solidFill>
              </a:rPr>
              <a:t>: minkälainen ruoka tukee kehoani pitkällä tähtäimellä?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i="1" dirty="0"/>
              <a:t>Tietoinen rauhoittuminen syömisen ääreen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i="1" dirty="0"/>
              <a:t>Nesteitä 1-1,5 litraa päivässä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2800" i="1" dirty="0"/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2800" i="1" dirty="0"/>
          </a:p>
        </p:txBody>
      </p:sp>
    </p:spTree>
    <p:extLst>
      <p:ext uri="{BB962C8B-B14F-4D97-AF65-F5344CB8AC3E}">
        <p14:creationId xmlns:p14="http://schemas.microsoft.com/office/powerpoint/2010/main" val="4228760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80D7563D-05E6-4732-8627-DDA9A1AA1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968" y="762235"/>
            <a:ext cx="7458063" cy="533353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05D5148A-5745-2BEF-0930-B2767DBAC787}"/>
              </a:ext>
            </a:extLst>
          </p:cNvPr>
          <p:cNvSpPr txBox="1"/>
          <p:nvPr/>
        </p:nvSpPr>
        <p:spPr>
          <a:xfrm>
            <a:off x="2366968" y="6095765"/>
            <a:ext cx="4622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/>
                </a:solidFill>
              </a:rPr>
              <a:t>Kuva: Suomalaiset ravitsemussuositukset 2014</a:t>
            </a:r>
          </a:p>
        </p:txBody>
      </p:sp>
    </p:spTree>
    <p:extLst>
      <p:ext uri="{BB962C8B-B14F-4D97-AF65-F5344CB8AC3E}">
        <p14:creationId xmlns:p14="http://schemas.microsoft.com/office/powerpoint/2010/main" val="651431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09EC785C-DBE6-488C-899C-8EC92D761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194" y="1236851"/>
            <a:ext cx="5811612" cy="4384298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D18DA8AA-ADC4-4A0C-7053-8FB6B4D16F57}"/>
              </a:ext>
            </a:extLst>
          </p:cNvPr>
          <p:cNvSpPr txBox="1"/>
          <p:nvPr/>
        </p:nvSpPr>
        <p:spPr>
          <a:xfrm>
            <a:off x="3190194" y="5621149"/>
            <a:ext cx="4622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/>
                </a:solidFill>
              </a:rPr>
              <a:t>Kuva: Suomalaiset ravitsemussuositukset 2014</a:t>
            </a:r>
          </a:p>
        </p:txBody>
      </p:sp>
    </p:spTree>
    <p:extLst>
      <p:ext uri="{BB962C8B-B14F-4D97-AF65-F5344CB8AC3E}">
        <p14:creationId xmlns:p14="http://schemas.microsoft.com/office/powerpoint/2010/main" val="2499789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DB8D8"/>
            </a:gs>
            <a:gs pos="99000">
              <a:srgbClr val="5DB8D8">
                <a:lumMod val="65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F80026-985A-5704-5893-4342681E9F7F}"/>
              </a:ext>
            </a:extLst>
          </p:cNvPr>
          <p:cNvSpPr txBox="1">
            <a:spLocks/>
          </p:cNvSpPr>
          <p:nvPr/>
        </p:nvSpPr>
        <p:spPr>
          <a:xfrm>
            <a:off x="4038600" y="5021263"/>
            <a:ext cx="4114800" cy="17002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1400" dirty="0">
                <a:solidFill>
                  <a:schemeClr val="accent1"/>
                </a:solidFill>
              </a:rPr>
              <a:t>Albertinkatu 18 A</a:t>
            </a:r>
            <a:endParaRPr lang="en-FI" sz="14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fi-FI" sz="1400" dirty="0">
                <a:solidFill>
                  <a:schemeClr val="accent1"/>
                </a:solidFill>
              </a:rPr>
              <a:t>PL 365</a:t>
            </a:r>
            <a:endParaRPr lang="en-FI" sz="14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FI" sz="1400" dirty="0">
                <a:solidFill>
                  <a:schemeClr val="accent1"/>
                </a:solidFill>
              </a:rPr>
              <a:t>90101 </a:t>
            </a:r>
            <a:r>
              <a:rPr lang="fi-FI" sz="1400" dirty="0">
                <a:solidFill>
                  <a:schemeClr val="accent1"/>
                </a:solidFill>
              </a:rPr>
              <a:t>Oulu</a:t>
            </a:r>
            <a:endParaRPr lang="en-FI" sz="14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FI" sz="14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GB" sz="1400" dirty="0">
                <a:solidFill>
                  <a:schemeClr val="accent1"/>
                </a:solidFill>
              </a:rPr>
              <a:t>http://www.odl.fi/nainen45</a:t>
            </a:r>
            <a:endParaRPr lang="en-FI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62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5912170-828E-4A10-A2C0-90CE16DD7095}"/>
              </a:ext>
            </a:extLst>
          </p:cNvPr>
          <p:cNvSpPr txBox="1">
            <a:spLocks/>
          </p:cNvSpPr>
          <p:nvPr/>
        </p:nvSpPr>
        <p:spPr>
          <a:xfrm>
            <a:off x="2469181" y="794824"/>
            <a:ext cx="7253638" cy="10614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fi-FI" sz="4800" b="0" i="1" dirty="0"/>
              <a:t>Ryhmän aikataulu ja sisältö</a:t>
            </a:r>
            <a:endParaRPr lang="en-FI" sz="4800" b="0" i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2026918" y="2155286"/>
            <a:ext cx="9311642" cy="3907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i="1" dirty="0"/>
              <a:t>vaihdevuodet käsitteenä, energian ja ravintoaineiden tarve, ohjeistus ruokapäiväkirjan pitämiseen ja ravitsemusaiheisen kyselyn täyttäminen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i="1" dirty="0"/>
              <a:t>ruokapäiväkirjalaskelmien purku, suoliston hyvinvointi, sydänterveys ja luuston terveys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i="1" dirty="0"/>
              <a:t>uni, tunnesyöminen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4170710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DB8D8"/>
            </a:gs>
            <a:gs pos="99000">
              <a:srgbClr val="5DB8D8">
                <a:lumMod val="65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5C2B3-4D79-C148-9BE3-0C7F6E7E5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6830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fi-FI" sz="4800" b="0" dirty="0">
                <a:solidFill>
                  <a:schemeClr val="accent1"/>
                </a:solidFill>
              </a:rPr>
            </a:br>
            <a:r>
              <a:rPr lang="fi-FI" sz="5300" b="0" i="1" dirty="0">
                <a:solidFill>
                  <a:schemeClr val="accent1"/>
                </a:solidFill>
              </a:rPr>
              <a:t>Lämpimästi tervetuloa ryhmään!</a:t>
            </a:r>
            <a:br>
              <a:rPr lang="fi-FI" sz="5300" b="0" i="1" dirty="0">
                <a:solidFill>
                  <a:schemeClr val="accent1"/>
                </a:solidFill>
              </a:rPr>
            </a:br>
            <a:br>
              <a:rPr lang="fi-FI" sz="5300" b="0" i="1" dirty="0">
                <a:solidFill>
                  <a:schemeClr val="accent1"/>
                </a:solidFill>
              </a:rPr>
            </a:br>
            <a:r>
              <a:rPr lang="fi-FI" sz="3600" b="0" dirty="0">
                <a:solidFill>
                  <a:schemeClr val="accent1"/>
                </a:solidFill>
              </a:rPr>
              <a:t>Lyhyt kierros: </a:t>
            </a:r>
            <a:r>
              <a:rPr lang="fi-FI" sz="3600" b="0" u="sng" dirty="0">
                <a:solidFill>
                  <a:schemeClr val="accent1"/>
                </a:solidFill>
              </a:rPr>
              <a:t>mitä toivot tältä ryhmältä?</a:t>
            </a:r>
            <a:br>
              <a:rPr lang="fi-FI" sz="4900" b="0" u="sng" dirty="0">
                <a:solidFill>
                  <a:schemeClr val="accent1"/>
                </a:solidFill>
              </a:rPr>
            </a:br>
            <a:endParaRPr lang="en-FI" sz="4800" b="0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758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2634370" y="2085407"/>
            <a:ext cx="7452646" cy="3778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i-FI" sz="28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Vaihdevuodet = ajanjakso, jolloin munasarjojen toiminta heikentyy ja sammuu</a:t>
            </a:r>
          </a:p>
          <a:p>
            <a:pPr algn="l">
              <a:lnSpc>
                <a:spcPct val="100000"/>
              </a:lnSpc>
            </a:pPr>
            <a:r>
              <a:rPr lang="fi-FI" sz="28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Menopaussi = viimeiset spontaanit kuukautiset, kriteerinä, että kuukautiset ovat olleet poissa vuoden ajan</a:t>
            </a:r>
          </a:p>
          <a:p>
            <a:pPr algn="l">
              <a:lnSpc>
                <a:spcPct val="100000"/>
              </a:lnSpc>
            </a:pPr>
            <a:endParaRPr lang="fi-FI" sz="3800" i="1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FI" sz="2000" dirty="0"/>
          </a:p>
        </p:txBody>
      </p:sp>
    </p:spTree>
    <p:extLst>
      <p:ext uri="{BB962C8B-B14F-4D97-AF65-F5344CB8AC3E}">
        <p14:creationId xmlns:p14="http://schemas.microsoft.com/office/powerpoint/2010/main" val="380632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5912170-828E-4A10-A2C0-90CE16DD7095}"/>
              </a:ext>
            </a:extLst>
          </p:cNvPr>
          <p:cNvSpPr txBox="1">
            <a:spLocks/>
          </p:cNvSpPr>
          <p:nvPr/>
        </p:nvSpPr>
        <p:spPr>
          <a:xfrm>
            <a:off x="2469181" y="853226"/>
            <a:ext cx="7253638" cy="10614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fi-FI" sz="4800" b="0" i="1" dirty="0"/>
              <a:t>Vaihdevuodet</a:t>
            </a:r>
            <a:endParaRPr lang="en-FI" sz="4800" b="0" i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1960243" y="1638419"/>
            <a:ext cx="9311642" cy="3907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fi-FI" sz="2800" dirty="0"/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Joillakuilla vaihdevuodet eivät juuri aiheuta oireita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Suurimmalla osalla esiintyy jonkinlaisia oireita, kuten kuumia aaltoja tai unen pinnallisuutta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Naisen hormonitoiminta muuttuu vaihdevuosi-iässä: munasarjojen estrogeenituotanto hiipuu ja muutoksia tapahtuu myös mm. insuliinivasteessa ja </a:t>
            </a:r>
            <a:r>
              <a:rPr lang="fi-FI" sz="2800" dirty="0" err="1"/>
              <a:t>PTH:ssa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811330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2026918" y="1308295"/>
            <a:ext cx="9311642" cy="4459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Vaihdevuosien kesto vaihtelee yksilöittäin paljon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Geeniperimä vaikuttaa taustalla</a:t>
            </a:r>
            <a:r>
              <a:rPr lang="fi-FI" sz="2800" i="1" dirty="0"/>
              <a:t>: usein äidin ja tyttären vaihdevuodet muistuttavat toisiaan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Omalla suhtautumisella on paljon merkitystä vaihdevuosiajan hyvinvoinnin kannalta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Vaihdevuosi-iässä tapahtuvat hormonaaliset muutokset ovat normaali osa naisen elämänkiertoa.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2466471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5912170-828E-4A10-A2C0-90CE16DD7095}"/>
              </a:ext>
            </a:extLst>
          </p:cNvPr>
          <p:cNvSpPr txBox="1">
            <a:spLocks/>
          </p:cNvSpPr>
          <p:nvPr/>
        </p:nvSpPr>
        <p:spPr>
          <a:xfrm>
            <a:off x="2469181" y="577001"/>
            <a:ext cx="7253638" cy="10614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fi-FI" sz="4800" b="0" i="1" dirty="0"/>
              <a:t>Huomioita vaihdevuosi-ikäisen ravintoaineiden tarpeesta</a:t>
            </a:r>
            <a:endParaRPr lang="en-FI" sz="4800" b="0" i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2026918" y="1859864"/>
            <a:ext cx="9311642" cy="39078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Rauta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2"/>
                </a:solidFill>
              </a:rPr>
              <a:t>Esivaihdevuosi-iässä kuukautiset voivat olla alkuun runsaat, jolloin raudan tarve kasvaa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2"/>
                </a:solidFill>
              </a:rPr>
              <a:t>Toisaalta kuukautisten jäätyä pois raudan tarve vähenee hedelmälliseen aikaan verrattuna (15 mg/pv </a:t>
            </a:r>
            <a:r>
              <a:rPr lang="fi-FI" sz="2400" dirty="0">
                <a:solidFill>
                  <a:schemeClr val="bg2"/>
                </a:solidFill>
                <a:sym typeface="Wingdings" panose="05000000000000000000" pitchFamily="2" charset="2"/>
              </a:rPr>
              <a:t> </a:t>
            </a:r>
            <a:r>
              <a:rPr lang="fi-FI" sz="2400" dirty="0">
                <a:solidFill>
                  <a:schemeClr val="bg2"/>
                </a:solidFill>
              </a:rPr>
              <a:t>9 mg/pv) 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D-vitamiini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2"/>
                </a:solidFill>
              </a:rPr>
              <a:t>Edelleen tärkeä ja tarpeen ravintolisänä (10 </a:t>
            </a:r>
            <a:r>
              <a:rPr lang="fi-FI" sz="2400" dirty="0" err="1">
                <a:solidFill>
                  <a:schemeClr val="bg2"/>
                </a:solidFill>
              </a:rPr>
              <a:t>μg</a:t>
            </a:r>
            <a:r>
              <a:rPr lang="fi-FI" sz="2400" dirty="0">
                <a:solidFill>
                  <a:schemeClr val="bg2"/>
                </a:solidFill>
              </a:rPr>
              <a:t>/pv) vähintään loka-maalikuussa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Vitamiinien ja kivennäisaineiden tarve ei juuri muutu vaihdevuosien myötä</a:t>
            </a:r>
          </a:p>
          <a:p>
            <a:pPr lvl="1" algn="l">
              <a:lnSpc>
                <a:spcPct val="100000"/>
              </a:lnSpc>
            </a:pPr>
            <a:endParaRPr lang="fi-FI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924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5912170-828E-4A10-A2C0-90CE16DD7095}"/>
              </a:ext>
            </a:extLst>
          </p:cNvPr>
          <p:cNvSpPr txBox="1">
            <a:spLocks/>
          </p:cNvSpPr>
          <p:nvPr/>
        </p:nvSpPr>
        <p:spPr>
          <a:xfrm>
            <a:off x="2469181" y="910987"/>
            <a:ext cx="7253638" cy="10614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fi-FI" sz="4800" b="0" i="1" dirty="0"/>
              <a:t>Energian tarve vaihdevuosi-iässä ja sen jälkeen</a:t>
            </a:r>
            <a:endParaRPr lang="en-FI" sz="4800" b="0" i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2040985" y="2267826"/>
            <a:ext cx="9311642" cy="3907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Energian tarve laskee hieman iän myötä: </a:t>
            </a:r>
            <a:r>
              <a:rPr lang="fi-FI" sz="2800" i="1" dirty="0"/>
              <a:t>jos liikunnan määrä pysyy samana 60-vuotias kuluttaa noin 200 kcal vähemmän kuin 30-vuotias – puhutaan siis aika pienestä kilokalorimäärästä</a:t>
            </a:r>
            <a:endParaRPr lang="fi-FI" sz="2800" dirty="0"/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200 kcal = esim. leipä päällisineen + hedelmä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Energian kulutusta pitävät yllä esim. riittävä lihasmassan määrä ja elintapavalinnat</a:t>
            </a:r>
          </a:p>
        </p:txBody>
      </p:sp>
    </p:spTree>
    <p:extLst>
      <p:ext uri="{BB962C8B-B14F-4D97-AF65-F5344CB8AC3E}">
        <p14:creationId xmlns:p14="http://schemas.microsoft.com/office/powerpoint/2010/main" val="3380235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2287512" y="2628415"/>
            <a:ext cx="9311642" cy="3907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i-FI" sz="2800" dirty="0"/>
              <a:t>Karkeaksi avuksi oman energian tarpeen arvioimiseen:  </a:t>
            </a:r>
            <a:r>
              <a:rPr lang="fi-FI" sz="2800" dirty="0">
                <a:hlinkClick r:id="rId2"/>
              </a:rPr>
              <a:t>https://sydan.fi/fakta/laske-energiantarpeesi/</a:t>
            </a:r>
            <a:endParaRPr lang="fi-FI" sz="2800" dirty="0"/>
          </a:p>
          <a:p>
            <a:pPr algn="l">
              <a:lnSpc>
                <a:spcPct val="100000"/>
              </a:lnSpc>
            </a:pP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4074245408"/>
      </p:ext>
    </p:extLst>
  </p:cSld>
  <p:clrMapOvr>
    <a:masterClrMapping/>
  </p:clrMapOvr>
</p:sld>
</file>

<file path=ppt/theme/theme1.xml><?xml version="1.0" encoding="utf-8"?>
<a:theme xmlns:a="http://schemas.openxmlformats.org/drawingml/2006/main" name="ODL_PowerPoint">
  <a:themeElements>
    <a:clrScheme name="nainen45 1">
      <a:dk1>
        <a:srgbClr val="7E71E6"/>
      </a:dk1>
      <a:lt1>
        <a:srgbClr val="FFB367"/>
      </a:lt1>
      <a:dk2>
        <a:srgbClr val="5DB8D8"/>
      </a:dk2>
      <a:lt2>
        <a:srgbClr val="2C2C2C"/>
      </a:lt2>
      <a:accent1>
        <a:srgbClr val="FFFFFF"/>
      </a:accent1>
      <a:accent2>
        <a:srgbClr val="00AECD"/>
      </a:accent2>
      <a:accent3>
        <a:srgbClr val="00AECD"/>
      </a:accent3>
      <a:accent4>
        <a:srgbClr val="00AECD"/>
      </a:accent4>
      <a:accent5>
        <a:srgbClr val="00AECD"/>
      </a:accent5>
      <a:accent6>
        <a:srgbClr val="00AECD"/>
      </a:accent6>
      <a:hlink>
        <a:srgbClr val="00AECD"/>
      </a:hlink>
      <a:folHlink>
        <a:srgbClr val="00AEC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L_PP_esitys_2014" id="{1138C064-8B98-4430-9B7A-F42CB701EA74}" vid="{382CD521-4E0A-4897-B755-DCB936D36FC6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1990</TotalTime>
  <Words>424</Words>
  <Application>Microsoft Office PowerPoint</Application>
  <PresentationFormat>Laajakuva</PresentationFormat>
  <Paragraphs>57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ODL_PowerPoint</vt:lpstr>
      <vt:lpstr> Tervetuloa ryhmään!</vt:lpstr>
      <vt:lpstr>PowerPoint-esitys</vt:lpstr>
      <vt:lpstr> Lämpimästi tervetuloa ryhmään!  Lyhyt kierros: mitä toivot tältä ryhmältä?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 Kyselyn ja samalla ESR-aloituslomakkeen täyttäminen </vt:lpstr>
      <vt:lpstr>   Mihin yhteen konkreettiseen asiaan haluan ja minulla on voimavaroja panostaa ennen seuraavaa tapaamista?  Ota konkreettinen tavoitteesi tosissasi ja sitoudu siihen lempeydellä, mutta lujasti  </vt:lpstr>
      <vt:lpstr>PowerPoint-esitys</vt:lpstr>
      <vt:lpstr>PowerPoint-esitys</vt:lpstr>
      <vt:lpstr>PowerPoint-esitys</vt:lpstr>
      <vt:lpstr>PowerPoint-esitys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Emilia Leinonen</dc:creator>
  <cp:keywords/>
  <dc:description/>
  <cp:lastModifiedBy>Kolarovic Milan</cp:lastModifiedBy>
  <cp:revision>115</cp:revision>
  <cp:lastPrinted>2023-03-02T06:48:28Z</cp:lastPrinted>
  <dcterms:created xsi:type="dcterms:W3CDTF">2020-11-05T10:57:02Z</dcterms:created>
  <dcterms:modified xsi:type="dcterms:W3CDTF">2023-05-16T07:49:33Z</dcterms:modified>
  <cp:category/>
</cp:coreProperties>
</file>