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6" r:id="rId3"/>
    <p:sldId id="311" r:id="rId4"/>
    <p:sldId id="315" r:id="rId5"/>
    <p:sldId id="316" r:id="rId6"/>
    <p:sldId id="301" r:id="rId7"/>
    <p:sldId id="314" r:id="rId8"/>
    <p:sldId id="302" r:id="rId9"/>
    <p:sldId id="313" r:id="rId10"/>
    <p:sldId id="304" r:id="rId11"/>
    <p:sldId id="309" r:id="rId12"/>
    <p:sldId id="312" r:id="rId13"/>
    <p:sldId id="281" r:id="rId14"/>
  </p:sldIdLst>
  <p:sldSz cx="12192000" cy="6858000"/>
  <p:notesSz cx="9925050" cy="67913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mpunen Liisa" initials="RL" lastIdx="3" clrIdx="0"/>
  <p:cmAuthor id="1" name="Kaikkonen Kaisu" initials="KK" lastIdx="0" clrIdx="1"/>
  <p:cmAuthor id="2" name="Anita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2E7"/>
    <a:srgbClr val="737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0" autoAdjust="0"/>
    <p:restoredTop sz="88090" autoAdjust="0"/>
  </p:normalViewPr>
  <p:slideViewPr>
    <p:cSldViewPr snapToGrid="0">
      <p:cViewPr varScale="1">
        <p:scale>
          <a:sx n="105" d="100"/>
          <a:sy n="105" d="100"/>
        </p:scale>
        <p:origin x="12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6" cy="340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1898" y="0"/>
            <a:ext cx="4300856" cy="340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A563-E5EA-47E2-BBE6-183AA2B09964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50581"/>
            <a:ext cx="4300856" cy="340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1898" y="6450581"/>
            <a:ext cx="4300856" cy="340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4389-1891-4552-824C-D7434EACF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95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56" cy="340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1898" y="0"/>
            <a:ext cx="4300856" cy="340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AB50-19E9-4CF9-8EAD-A20EEF0CFAA4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7725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506" y="3268326"/>
            <a:ext cx="7940040" cy="26740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0581"/>
            <a:ext cx="4300856" cy="340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1898" y="6450581"/>
            <a:ext cx="4300856" cy="340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84D3-46C5-449E-8C95-5D5DEBB52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33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57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-Runsassuolaisia naposteltavia ovat esim. sipsit ja suolapähkinät.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-Suolaa on reilusti myös esimerkiksi suolakurkuissa.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-Suomalaiset saavat ruoastaan keskimäärin liikaa suolaa.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-Sydänmerkki on hyvä apu suolan vähentämiseen.</a:t>
            </a:r>
          </a:p>
          <a:p>
            <a:pPr algn="l">
              <a:buFont typeface="Arial" panose="020B0604020202020204" pitchFamily="34" charset="0"/>
              <a:buNone/>
            </a:pPr>
            <a:endParaRPr lang="fi-FI" b="0" i="0" dirty="0">
              <a:solidFill>
                <a:srgbClr val="333334"/>
              </a:solidFill>
              <a:effectLst/>
              <a:latin typeface="Gerbera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*Voit tukea luustosi hyvinvointia myös kohtuullistamalla suolan määrää ruokavaliossasi. Luuston hyvinvoinnista huolehtiminen korostuu vaihdevuosi-iän myötä.</a:t>
            </a:r>
          </a:p>
          <a:p>
            <a:pPr algn="l">
              <a:buFont typeface="Arial" panose="020B0604020202020204" pitchFamily="34" charset="0"/>
              <a:buNone/>
            </a:pPr>
            <a:endParaRPr lang="fi-FI" b="0" i="0" dirty="0">
              <a:solidFill>
                <a:srgbClr val="333334"/>
              </a:solidFill>
              <a:effectLst/>
              <a:latin typeface="Gerbera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Kuulijoille pohdittavaksi: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-Miten voisin vähentää suolan määrää ruokavaliossani? Onko se kohdallani tarpeen?</a:t>
            </a:r>
          </a:p>
          <a:p>
            <a:pPr algn="l">
              <a:buFont typeface="Arial" panose="020B0604020202020204" pitchFamily="34" charset="0"/>
              <a:buNone/>
            </a:pPr>
            <a:endParaRPr lang="fi-FI" b="0" i="0" dirty="0">
              <a:solidFill>
                <a:srgbClr val="333334"/>
              </a:solidFill>
              <a:effectLst/>
              <a:latin typeface="Gerbera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Linkit: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fi-FI" b="0" i="0" dirty="0">
                <a:solidFill>
                  <a:srgbClr val="333334"/>
                </a:solidFill>
                <a:effectLst/>
                <a:latin typeface="Gerbera"/>
              </a:rPr>
              <a:t>-Lisätietoa suolasta (Syö Hyvää –hankkeen video): https://www.youtube.com/watch?v=7X6l9HnD6sQ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90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-Motivaatio on eräänlaista sisäistä voimaa, joka saa ihmisen suuntaamaan toimintaansa kohti tiettyä tavoitetta.</a:t>
            </a:r>
          </a:p>
          <a:p>
            <a:pPr algn="l"/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-Motivaatiosta riippuu, millä halulla ihminen käyttää omia resurssejaan jonkin asian vuoksi.</a:t>
            </a:r>
          </a:p>
          <a:p>
            <a:pPr algn="l"/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-</a:t>
            </a:r>
            <a:r>
              <a:rPr lang="fi-FI" sz="1200" b="0" i="0" kern="1200" dirty="0">
                <a:solidFill>
                  <a:srgbClr val="222222"/>
                </a:solidFill>
                <a:effectLst/>
                <a:latin typeface="Lato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Jos motivaatio on sisäsyntyistä, </a:t>
            </a:r>
            <a:r>
              <a:rPr lang="fi-FI" b="0" i="0" dirty="0">
                <a:solidFill>
                  <a:srgbClr val="222222"/>
                </a:solidFill>
                <a:effectLst/>
                <a:latin typeface="Lato" panose="020B0604020202020204" pitchFamily="34" charset="0"/>
              </a:rPr>
              <a:t>ihminen toimii omasta tahdostaan ilman ulkopuolisia palkkioita tai pakotteita, ja hän kokee iloa ja tyydytystä toiminnastaan. Ulkoinen motivaatio on riippuvainen ympäristöstä.</a:t>
            </a:r>
          </a:p>
          <a:p>
            <a:pPr algn="l"/>
            <a:r>
              <a:rPr lang="fi-FI" b="0" i="0" dirty="0">
                <a:solidFill>
                  <a:srgbClr val="222222"/>
                </a:solidFill>
                <a:effectLst/>
                <a:latin typeface="Lato" panose="020B0604020202020204" pitchFamily="34" charset="0"/>
              </a:rPr>
              <a:t>-Sisäinen motivaatio tuottaa usein enemmän hyvinvointia kuin ulkoinen, joskin ulkoinenkin motivaatio voi muuntua sisäiseksi motivaatioksi.</a:t>
            </a:r>
          </a:p>
          <a:p>
            <a:pPr algn="l"/>
            <a:endParaRPr lang="fi-FI" b="0" i="0" dirty="0">
              <a:solidFill>
                <a:srgbClr val="222222"/>
              </a:solidFill>
              <a:effectLst/>
              <a:latin typeface="Lato" panose="020B0604020202020204" pitchFamily="34" charset="0"/>
            </a:endParaRPr>
          </a:p>
          <a:p>
            <a:pPr algn="l"/>
            <a:r>
              <a:rPr lang="fi-FI" b="0" i="0" dirty="0">
                <a:solidFill>
                  <a:srgbClr val="222222"/>
                </a:solidFill>
                <a:effectLst/>
                <a:latin typeface="Lato" panose="020B0604020202020204" pitchFamily="34" charset="0"/>
              </a:rPr>
              <a:t>Kuulijoille pohdittavaksi:</a:t>
            </a:r>
          </a:p>
          <a:p>
            <a:pPr algn="l"/>
            <a:r>
              <a:rPr lang="fi-FI" b="0" i="0" dirty="0">
                <a:solidFill>
                  <a:srgbClr val="222222"/>
                </a:solidFill>
                <a:effectLst/>
                <a:latin typeface="Lato" panose="020B0604020202020204" pitchFamily="34" charset="0"/>
              </a:rPr>
              <a:t>-Mihin konkreettiseen asiaan voisin ravitsemuksen saralla panostaa seuraavan viikon aikana?</a:t>
            </a:r>
          </a:p>
          <a:p>
            <a:pPr algn="l"/>
            <a:r>
              <a:rPr lang="fi-FI" b="0" i="0" dirty="0">
                <a:solidFill>
                  <a:srgbClr val="222222"/>
                </a:solidFill>
                <a:effectLst/>
                <a:latin typeface="Lato" panose="020B0604020202020204" pitchFamily="34" charset="0"/>
              </a:rPr>
              <a:t>-Miksi se tuntuu tärkeältä?</a:t>
            </a:r>
          </a:p>
          <a:p>
            <a:pPr algn="l"/>
            <a:r>
              <a:rPr lang="fi-FI" b="0" i="0" dirty="0">
                <a:solidFill>
                  <a:srgbClr val="222222"/>
                </a:solidFill>
                <a:effectLst/>
                <a:latin typeface="Lato" panose="020B0604020202020204" pitchFamily="34" charset="0"/>
              </a:rPr>
              <a:t>-Mitä teen jo hyvin?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25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-Terveyttä tukevan syömisen perusteet tukevat myös painonhallintaa.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-Hyvä uni antaa voimavaroja panostaa terveellisiin tottumuksiin. Univaje vaikuttaa nälän- ja kylläisyyden säätelyyn ja kasvattaa ruoan palkintoarvoa.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Hyvä uni myös tasapainottaa tunne-elämää.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-Liikunta tukee painonhallintaa esimerkiksi tukemalla mielen vointia ja unta sekä lisäämällä hieman energiankulutusta.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-Tunnetaitojen vahvistaminen voi helpottaa mahdollista tunnesyömistä. Myös ajattelun ja uskomusten työstäminen voi olla tarpeen.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-Nälän ja kylläisyyden tuntemuksiin on lupa vastata, eikä minkään ruoka-aineen tarvitse olla kielletty, vaikka tavoitteena olisikin pudottaa painoa.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-Elämäntapamuutos tarvitsee aina aikaa ja voimavaroja. Tukea muutokseen kannattaa hakea tarvittaessa.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Kuulijoille pohdittavaksi: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-Huomaanko joskus sääteleväni tunteitani syömisen kautta?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-Minkälainen suhde minulla on tunteisiin? Millä keinoin itseäni ja oloani tuen tarpeen tullen?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-Minkälainen liikunta sopisi arkeeni juuri nyt parhaiten?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-Vaikuttavatko stressi tai uni painonhallintaani?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04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59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63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-Säännöllinen ruokailurytmi tukee terveiden nälkäsignaalien löytymistä ja siten myös sopivaa energian saantia.</a:t>
            </a:r>
          </a:p>
          <a:p>
            <a:r>
              <a:rPr lang="fi-FI" dirty="0"/>
              <a:t>-Useille sopii syöminen 3-4 tunnin välein.</a:t>
            </a:r>
          </a:p>
          <a:p>
            <a:r>
              <a:rPr lang="fi-FI" dirty="0"/>
              <a:t>-Raamia syömiselle voivat tuoda esimerkiksi aamupala, lounas, välipala, päivällinen ja iltapala.</a:t>
            </a:r>
          </a:p>
          <a:p>
            <a:r>
              <a:rPr lang="fi-FI" dirty="0"/>
              <a:t>-Liian vähäinen energian saanti tai liian pitkät ruokailuvälit voivat lisätä mielitekoja syödä makeaa.</a:t>
            </a:r>
          </a:p>
          <a:p>
            <a:endParaRPr lang="fi-FI" dirty="0"/>
          </a:p>
          <a:p>
            <a:r>
              <a:rPr lang="fi-FI" dirty="0"/>
              <a:t>*Energian tarve laskee hieman (parisen sataa kcal eli pienen välipalan verran 30 ja 60 ikävuoden välillä) iän myötä.</a:t>
            </a:r>
          </a:p>
          <a:p>
            <a:endParaRPr lang="fi-FI" dirty="0"/>
          </a:p>
          <a:p>
            <a:r>
              <a:rPr lang="fi-FI" dirty="0"/>
              <a:t>Kuulijoille pohdittavaksi:</a:t>
            </a:r>
          </a:p>
          <a:p>
            <a:r>
              <a:rPr lang="fi-FI" dirty="0"/>
              <a:t>-Miten terveyttä tukevan syömisen perusteet kohdallani toteutuvat?</a:t>
            </a:r>
          </a:p>
          <a:p>
            <a:r>
              <a:rPr lang="fi-FI" dirty="0"/>
              <a:t>-Mihin toivoisin erityisesti panostaa?</a:t>
            </a:r>
          </a:p>
          <a:p>
            <a:endParaRPr lang="fi-FI" dirty="0"/>
          </a:p>
          <a:p>
            <a:r>
              <a:rPr lang="fi-FI" dirty="0"/>
              <a:t>Linkit:</a:t>
            </a:r>
          </a:p>
          <a:p>
            <a:r>
              <a:rPr lang="fi-FI" dirty="0"/>
              <a:t>-Lisätietoa ateriarytmistä (Syö Hyvää –hankkeen video): https://www.youtube.com/watch?v=ikBl-heljlI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15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-Alkoholijuomia naisille enintään annos ja miehille enintään kaksi annosta päivässä välttäen runsasta kertajuomista.</a:t>
            </a:r>
          </a:p>
          <a:p>
            <a:r>
              <a:rPr lang="fi-FI" dirty="0"/>
              <a:t>-Energiajuomia tai kofeiinipitoisia juomia muutoinkaan ei suositella alle 15-vuotiaille.</a:t>
            </a:r>
          </a:p>
          <a:p>
            <a:r>
              <a:rPr lang="fi-FI" dirty="0"/>
              <a:t>-Sokeria ja/tai happoja sisältävät juomat kannattaa nauttia muun syömisen yhteydessä. Ruoka vähentää happojen haitallisia vaikutuksia.</a:t>
            </a:r>
          </a:p>
          <a:p>
            <a:endParaRPr lang="fi-FI" dirty="0"/>
          </a:p>
          <a:p>
            <a:r>
              <a:rPr lang="fi-FI" dirty="0"/>
              <a:t>*Riittävä maitotuotteiden ja/tai kalsiumtäydennettyjen kasvituotteiden käyttäminen tukee luustosi kuntoa. Iän myötä osteoporoosiriski kasvaa, joten kalsiumin ja lisäksi D-vitamiinin saannista huolehtiminen on iäkkäänä erityisen tärkeää. Maitoihin ja kasvijuomiin usein lisätään myös D-vitamiinia.</a:t>
            </a:r>
          </a:p>
          <a:p>
            <a:endParaRPr lang="fi-FI" dirty="0"/>
          </a:p>
          <a:p>
            <a:r>
              <a:rPr lang="fi-FI" dirty="0"/>
              <a:t>Kuulijoille pohdittavaksi:</a:t>
            </a:r>
          </a:p>
          <a:p>
            <a:r>
              <a:rPr lang="fi-FI" dirty="0"/>
              <a:t>-Juonko riittävästi päivän aikana?</a:t>
            </a:r>
          </a:p>
          <a:p>
            <a:r>
              <a:rPr lang="fi-FI" dirty="0"/>
              <a:t>-Mitä juon janojuomana?</a:t>
            </a:r>
          </a:p>
          <a:p>
            <a:endParaRPr lang="fi-FI" dirty="0"/>
          </a:p>
          <a:p>
            <a:r>
              <a:rPr lang="fi-FI" dirty="0"/>
              <a:t>Linkit:</a:t>
            </a:r>
          </a:p>
          <a:p>
            <a:r>
              <a:rPr lang="fi-FI" dirty="0"/>
              <a:t>-Lisätietoa juomasuosituksesta: https://www.ruokavirasto.fi/teemat/terveytta-edistava-ruokavalio/ruoka-aineet/juomat/juomasuositukset-ikaryhmittain/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96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Malliksi tukemaan ruokavalion monipuolisuutta ja siten riittävää ravintoaineiden saantia: </a:t>
            </a:r>
          </a:p>
          <a:p>
            <a:r>
              <a:rPr lang="fi-FI" dirty="0"/>
              <a:t>-aterian koostamisessa mallina lautasmalli</a:t>
            </a:r>
          </a:p>
          <a:p>
            <a:r>
              <a:rPr lang="fi-FI" dirty="0"/>
              <a:t>-ruokavalion koostamisessa tukena ruokakolmio</a:t>
            </a:r>
          </a:p>
          <a:p>
            <a:endParaRPr lang="fi-FI" dirty="0"/>
          </a:p>
          <a:p>
            <a:r>
              <a:rPr lang="fi-FI" dirty="0"/>
              <a:t>Ideointia yhdessä:</a:t>
            </a:r>
          </a:p>
          <a:p>
            <a:r>
              <a:rPr lang="fi-FI" dirty="0"/>
              <a:t>-Ideoidaan erilaisia, lautasmallin mukaan rakennettuja aterioita</a:t>
            </a:r>
          </a:p>
          <a:p>
            <a:r>
              <a:rPr lang="fi-FI" dirty="0"/>
              <a:t>-Mikä maistuisi hyvältä? Minkälaiset ateriat sopisivat kunkin arkeen?</a:t>
            </a:r>
          </a:p>
          <a:p>
            <a:endParaRPr lang="fi-FI" dirty="0"/>
          </a:p>
          <a:p>
            <a:r>
              <a:rPr lang="fi-FI" dirty="0"/>
              <a:t>Kuulijoille pohdittavaksi ja keskusteluun:</a:t>
            </a:r>
          </a:p>
          <a:p>
            <a:r>
              <a:rPr lang="fi-FI" dirty="0"/>
              <a:t>-Minkälaisia ajatuksia herättää ruokakolmio?</a:t>
            </a:r>
          </a:p>
          <a:p>
            <a:endParaRPr lang="fi-FI" dirty="0"/>
          </a:p>
          <a:p>
            <a:r>
              <a:rPr lang="fi-FI" dirty="0"/>
              <a:t>Linkit:</a:t>
            </a:r>
          </a:p>
          <a:p>
            <a:r>
              <a:rPr lang="fi-FI" dirty="0"/>
              <a:t>-lisätietoa lautasmallista (Syö Hyvää –hankkeen video): https://www.youtube.com/watch?v=souWaEbTnYM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65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Muita rasvojen tehtäviä luennoijalle tiedoksi:</a:t>
            </a:r>
          </a:p>
          <a:p>
            <a:r>
              <a:rPr lang="fi-FI" dirty="0"/>
              <a:t>-elimistön solukalvojen ja -kalvostojen rakennusaine</a:t>
            </a:r>
          </a:p>
          <a:p>
            <a:r>
              <a:rPr lang="fi-FI" dirty="0"/>
              <a:t>-välttämättömien rasvahappojen lähde</a:t>
            </a:r>
          </a:p>
          <a:p>
            <a:r>
              <a:rPr lang="fi-FI" dirty="0"/>
              <a:t>-rasvaliukoisten vitamiinien imeytyminen tarvitsee tuekseen ruoan rasvaa</a:t>
            </a:r>
          </a:p>
          <a:p>
            <a:r>
              <a:rPr lang="fi-FI" dirty="0"/>
              <a:t>-rasvan laadulla on vaikutusta mm. kolesteroliarvoihin ja matala-asteiseen tulehdukseen</a:t>
            </a:r>
          </a:p>
          <a:p>
            <a:endParaRPr lang="fi-FI" dirty="0"/>
          </a:p>
          <a:p>
            <a:r>
              <a:rPr lang="fi-FI" dirty="0"/>
              <a:t>Huom. myös proteiineista ja hiilihydraateista elimistö saa energiaa.</a:t>
            </a:r>
          </a:p>
          <a:p>
            <a:endParaRPr lang="fi-FI" baseline="0" dirty="0">
              <a:sym typeface="Wingdings" panose="05000000000000000000" pitchFamily="2" charset="2"/>
            </a:endParaRPr>
          </a:p>
          <a:p>
            <a:r>
              <a:rPr lang="fi-FI" baseline="0" dirty="0">
                <a:sym typeface="Wingdings" panose="05000000000000000000" pitchFamily="2" charset="2"/>
              </a:rPr>
              <a:t>Sopivista käyttömääristä tarkemmin: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-kalaa kalalajeja vaihdellen 2-3 kertaa viikossa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-kasviöljyjä sekä sellaisenaan että ruoanlaitossa päivittäin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-leivällä kasviöljypohjaista levitettä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-siemeniä ja pähkinöitä 2 rkl päivässä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-joskus avokadoa, jos siitä pidät</a:t>
            </a:r>
          </a:p>
          <a:p>
            <a:endParaRPr lang="fi-FI" baseline="0" dirty="0">
              <a:sym typeface="Wingdings" panose="05000000000000000000" pitchFamily="2" charset="2"/>
            </a:endParaRPr>
          </a:p>
          <a:p>
            <a:r>
              <a:rPr lang="fi-FI" baseline="0" dirty="0">
                <a:sym typeface="Wingdings" panose="05000000000000000000" pitchFamily="2" charset="2"/>
              </a:rPr>
              <a:t>Uskalla käyttää riittävästi pehmeää rasvaa, se turvaa riittävää energian saantiasi ja tukee terveyttä.</a:t>
            </a:r>
          </a:p>
          <a:p>
            <a:endParaRPr lang="fi-FI" baseline="0" dirty="0">
              <a:sym typeface="Wingdings" panose="05000000000000000000" pitchFamily="2" charset="2"/>
            </a:endParaRPr>
          </a:p>
          <a:p>
            <a:r>
              <a:rPr lang="fi-FI" baseline="0" dirty="0">
                <a:sym typeface="Wingdings" panose="05000000000000000000" pitchFamily="2" charset="2"/>
              </a:rPr>
              <a:t>*Pehmeän rasvan riittävä saanti tukee esimerkiksi sydän- ja verisuoniterveyttä, minkä merkitys korostuu iän myötä. Kolesteroliarvoissa voi tapahtua muutoksia erityisesti vaihdevuosi-iässä tai sen jälkeen.</a:t>
            </a:r>
          </a:p>
          <a:p>
            <a:endParaRPr lang="fi-FI" baseline="0" dirty="0">
              <a:sym typeface="Wingdings" panose="05000000000000000000" pitchFamily="2" charset="2"/>
            </a:endParaRPr>
          </a:p>
          <a:p>
            <a:r>
              <a:rPr lang="fi-FI" baseline="0" dirty="0">
                <a:sym typeface="Wingdings" panose="05000000000000000000" pitchFamily="2" charset="2"/>
              </a:rPr>
              <a:t>Sydänmerkki (kuvassa)= tuote on tuoteryhmässään parempi valinta suolan määrän, rasvan laadun ja määrän, kuidun määrän ja sokerin määrän suhteen. Elintarvikkeiden valmistajat voivat hakea Sydänmerkin käyttöoikeutta puolueettomalta asiantuntijaryhmältä – kaikilla kriteerit täyttävillä tuotteilla ei siten ole Sydänmerkkiä. Lisätietoja: Sydanmerkki.fi</a:t>
            </a:r>
          </a:p>
          <a:p>
            <a:endParaRPr lang="fi-FI" baseline="0" dirty="0">
              <a:sym typeface="Wingdings" panose="05000000000000000000" pitchFamily="2" charset="2"/>
            </a:endParaRPr>
          </a:p>
          <a:p>
            <a:r>
              <a:rPr lang="fi-FI" baseline="0" dirty="0">
                <a:sym typeface="Wingdings" panose="05000000000000000000" pitchFamily="2" charset="2"/>
              </a:rPr>
              <a:t>Kuulijoille pohdittavaksi: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-Saanko ruokavaliostani riittävästi pehmeää rasvaa?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-Millä tavoin voin turvata riittävän pehmeän rasvan saantini?</a:t>
            </a:r>
          </a:p>
          <a:p>
            <a:endParaRPr lang="fi-FI" baseline="0" dirty="0">
              <a:sym typeface="Wingdings" panose="05000000000000000000" pitchFamily="2" charset="2"/>
            </a:endParaRPr>
          </a:p>
          <a:p>
            <a:r>
              <a:rPr lang="fi-FI" baseline="0" dirty="0">
                <a:sym typeface="Wingdings" panose="05000000000000000000" pitchFamily="2" charset="2"/>
              </a:rPr>
              <a:t>Linkit:</a:t>
            </a:r>
          </a:p>
          <a:p>
            <a:r>
              <a:rPr lang="fi-FI" baseline="0" dirty="0">
                <a:sym typeface="Wingdings" panose="05000000000000000000" pitchFamily="2" charset="2"/>
              </a:rPr>
              <a:t>-Lisätietoa rasvoista (Syö Hyvää –hankkeen video): https://www.youtube.com/watch?v=MA4qcluWwxk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588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Proteiinien tehtäviä luennoijalle tiedoksi: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-lihasten ja tukikudosten (iho, jänteet…) rakennusaine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-elimistön kuljetustehtävät (proteiineja tarvitaan esim. osana hemoglobiinin rakennetta)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-säätelytehtävät: entsyymien rakennusaine, hormonien rakennusaine, hermoston useiden viestiaineiden rakennusaine sekä vasta-aineet (tarpeellisia osana immuunipuolustusta; auttavat ylläpitämään vastustuskykyä)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-energian lähde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-glukoosin tuotto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Lisätietoa proteiinin lähteisiin liittyen: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-Palkokasvit= pavut, linssit ja herneet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-Myös kasviproteiinivalmiste (tofu, Nyhtökaura, </a:t>
            </a:r>
            <a:r>
              <a:rPr lang="fi-F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Härkis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tempe…) on hyvä proteiinin lähde esimerkiksi pääaterialla.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-Soijajuomassa saman verran (noin 3 g/100 g) proteiinia kuin maidossa.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-Kasvissyöjän kannattaa suosia proteiinin lähteinä palkokasveja ja viljatuotteita sekä pähkinöitä ja/tai siemeniä.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Proteiinien saantisuositus: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-18-64-vuotiaille 1,1-1,3 grammaa/ kg/ vrk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-65 vuotta täyttäneille 1,2-1,4 grammaa/ kg/ vrk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-laskemisessa apuna: Fineli.fi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Kuulijoille pohdittavaksi: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-Mitä proteiinin lähteitä sisältyy tyypillisesti millekin päivän aterialleni?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Linkit: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-Lisätietoa proteiinista (Syö Hyvää –hankkeen video): https://www.youtube.com/watch?v=dcFS3rY-R7A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213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-Kuitu= kasviperäisen ruoan sulamaton osa, joka kulkeutuu ruoansulatuskanavassa paksusuoleen saakka</a:t>
            </a:r>
          </a:p>
          <a:p>
            <a:r>
              <a:rPr lang="fi-FI" dirty="0"/>
              <a:t>-Kuidulla on useita terveyshyötyjä.</a:t>
            </a:r>
          </a:p>
          <a:p>
            <a:r>
              <a:rPr lang="fi-FI" dirty="0"/>
              <a:t>-Suositus kuidun osalta vähintään 25-35 g/vrk, laskelmissa apuna esim. Fineli.fi</a:t>
            </a:r>
          </a:p>
          <a:p>
            <a:endParaRPr lang="fi-FI" dirty="0"/>
          </a:p>
          <a:p>
            <a:r>
              <a:rPr lang="fi-FI" dirty="0"/>
              <a:t>*Kuitu vaikuttaa positiivisesti veren rasva-arvoihin eli voi alentaa veren kokonais- ja LDL –kolesterolia, mikä on erityisen tärkeää iän myötä.</a:t>
            </a:r>
          </a:p>
          <a:p>
            <a:endParaRPr lang="fi-FI" dirty="0"/>
          </a:p>
          <a:p>
            <a:r>
              <a:rPr lang="fi-FI" dirty="0"/>
              <a:t>Kuulijoille pohdittavaksi:</a:t>
            </a:r>
          </a:p>
          <a:p>
            <a:r>
              <a:rPr lang="fi-FI" dirty="0"/>
              <a:t>-Mitä kuidun lähteitä ruokavaliooni sisältyy?</a:t>
            </a:r>
          </a:p>
          <a:p>
            <a:endParaRPr lang="fi-FI" dirty="0"/>
          </a:p>
          <a:p>
            <a:r>
              <a:rPr lang="fi-FI" dirty="0"/>
              <a:t>Linkit:</a:t>
            </a:r>
          </a:p>
          <a:p>
            <a:r>
              <a:rPr lang="fi-FI" dirty="0"/>
              <a:t>-Vinkkejä kasvisten syömisen lisäämiseen (Syö Hyvää –hankkeen video): https://www.youtube.com/watch?v=neKUFCmkWv4</a:t>
            </a:r>
          </a:p>
          <a:p>
            <a:r>
              <a:rPr lang="fi-FI"/>
              <a:t>-Keksittekö lisää?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92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-Vitamiinien suositeltava saanti vaihtelee mikrogrammojen ja milligrammojen välillä eli elimistö tarvitsee vitamiineja hyvin vähän.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-Sekä puutos- että liikasaannin oireet ovat mahdollisia.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-D-vitamiinin ravintolisäsuositus on 18-74-vuotiaille 10 mikrogrammaa päivässä loka-maaliskuussa, jos saanti ruuasta ei ole riittävää. 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-Yli 75-vuotiaille ravintolisäsuositus on 20 mikrogrammaa päivässä ympäri vuoden.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-Oman D-vitamiinitason voi mittauttaa verikokeella.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-C-vitamiinin lähteitä: marjat, hedelmät ja kasvikset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-B-vitamiinien lähteitä: liha, kala, maitotuotteet, palkokasvit, pähkinät ja siemenet, täysjyvävilja, kananmuna, kasvikset, marjat ja hedelmät…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-A-vitamiinin lähteitä: maksa, kananmuna, porkkana, bataatti, lehtikaali…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-D-vitamiinin lähteitä: kala, metsäsienet, D-vitaminoidut maitovalmisteet tai kasvipohjaiset valmisteet, D-vitaminoidut levitteet sekä auringonvalo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-E-vitamiinin lähteitä: kasviöljyt, mantelit, siemenet…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-K-vitamiinin lähteitä: vihreät lehtivihannekset, kasviöljyt, juustot…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Tukena vitamiinien ja kivennäisaineiden lähteitä pohdittaessa: Fineli.fi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*Kuukautisten jäätyä pois raudan tarve vähenee hedelmälliseen aikaan verrattuna (15 mg/pv &gt; 9 mg/pv). Toisaalta esivaihdevuosi-iässä kuukautiset voivat olla alkuun runsaat, jolloin raudan tarve kasvaa. Hyviä raudan lähteitä ovat esimerkiksi sisäelimet, liha ja kala, palkokasvit, täysjyvävilja, siemenet ja pähkinät sekä tummat vihreät, kuten nokkonen.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Kysyttäväksi: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-Käytätkö D-vitamiinilisää?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-Onko sinun tarvinnut kiinnittää huomiota riittävään raudan saantiisi esimerkiksi hemoglobiinin ollessa alhainen?</a:t>
            </a:r>
          </a:p>
          <a:p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19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735B2A1-9EB3-5A4A-AA1E-ECEAD4E675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171032"/>
            <a:ext cx="4118265" cy="146399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DF3F2-11B9-8647-A9C1-1953A21E2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56148"/>
            <a:ext cx="3579223" cy="3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1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31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2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96BF2-E20B-E345-8F08-FC99528C424C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7BF3F-0EE6-E240-B3F2-74EAC041FE2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28299C-0F06-B84A-BAC7-75EC09F3D57F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9E057-CC93-604C-8EDC-B2D006231E8D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B168D-72DF-2549-8545-A6DA01F7761F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81CC1-1A9E-3346-8FDF-66DB677C2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41183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3821-218B-564D-810E-A714FA1A7438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8F7C48-E719-C541-B7EA-6E15C9F04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1F299-6B23-6245-BB07-C13B6D10D09A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EAECB-2C02-8F47-AFB3-468CF938CF39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2BE374-BC49-FF4A-B429-EF80163D9746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5BD8-F9BD-3349-BCD0-3CB158632DA3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56AF0-22CC-C646-B4F8-B360915C5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5953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B7EF5-4534-D344-8850-FB98B5383B8E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4D26A54-2B1C-6D46-B5D5-235A6C7BB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D6FC4F-5CB5-2248-BCD2-67CB546FC91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731651-AE00-A64C-B91C-BBDDCA5EB778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3FB4A8-4E7C-8C4D-B531-F7867711C612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B98353-3BFC-9545-9607-205288875A2E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604E31-6838-864F-A3AE-3606B4C45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167871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2790-7193-E942-8655-283060C91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66087"/>
            <a:ext cx="3579223" cy="3814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1A048-7A0B-A944-8A24-92467AE5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021263"/>
            <a:ext cx="4114800" cy="1700212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algn="ctr"/>
            <a:r>
              <a:rPr lang="fi-FI" dirty="0">
                <a:solidFill>
                  <a:schemeClr val="accent1"/>
                </a:solidFill>
              </a:rPr>
              <a:t>Osoite 1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Osoite 2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90101 Oulu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algn="ctr"/>
            <a:r>
              <a:rPr lang="fi-FI" b="1" dirty="0" err="1">
                <a:solidFill>
                  <a:schemeClr val="accent1"/>
                </a:solidFill>
              </a:rPr>
              <a:t>verkkosivu.fi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438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/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F343AD14-D2A4-F246-B3EE-09DE5710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021F3CB-2915-9D4D-8CFF-FF0EE737B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F1A2E67A-25ED-3C49-99BC-CD1FF974ED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9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  <a:noFill/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6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4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293-FF52-4613-8131-53EDADE6C3F6}" type="datetimeFigureOut">
              <a:rPr lang="fi-FI" smtClean="0"/>
              <a:t>14.2.2023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60" r:id="rId2"/>
    <p:sldLayoutId id="2147483756" r:id="rId3"/>
    <p:sldLayoutId id="2147483757" r:id="rId4"/>
    <p:sldLayoutId id="2147483758" r:id="rId5"/>
    <p:sldLayoutId id="2147483743" r:id="rId6"/>
    <p:sldLayoutId id="2147483759" r:id="rId7"/>
    <p:sldLayoutId id="2147483745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7" r:id="rId14"/>
    <p:sldLayoutId id="2147483766" r:id="rId15"/>
    <p:sldLayoutId id="214748376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6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060579"/>
            <a:ext cx="9144000" cy="1052125"/>
          </a:xfrm>
        </p:spPr>
        <p:txBody>
          <a:bodyPr>
            <a:normAutofit/>
          </a:bodyPr>
          <a:lstStyle/>
          <a:p>
            <a:r>
              <a:rPr lang="fi-FI" sz="4400" dirty="0"/>
              <a:t>Suola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269122"/>
            <a:ext cx="9144000" cy="395868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Suolaa suositellaan saatavan ruoasta enintään 5 grammaa päivässä eli enintään vajaa yhden teelusikallisen verran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kumimoji="0" lang="fi-FI" b="0" i="1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ea typeface="+mn-ea"/>
                <a:cs typeface="+mn-cs"/>
                <a:sym typeface="Symbol" panose="05050102010706020507" pitchFamily="18" charset="2"/>
              </a:rPr>
              <a:t>Suolan saantilähteitä ovat esimerkiksi ruokasuola, mausteseokset ja liemikuutiot, suolaiset naposteltavat sekä leivät, juustot, makkarat ja leikkeleet</a:t>
            </a: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Liiallisesti syötynä suola nostaa verenpainetta, heikentää luuston kuntoa ja turvottaa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Makuaisti tottuu vähempään suolan määrään muutaman viikon kuluessa</a:t>
            </a:r>
          </a:p>
          <a:p>
            <a:pPr algn="l"/>
            <a:endParaRPr lang="fi-FI" dirty="0"/>
          </a:p>
          <a:p>
            <a:pPr algn="l"/>
            <a:endParaRPr lang="fi-FI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12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2125"/>
          </a:xfrm>
        </p:spPr>
        <p:txBody>
          <a:bodyPr>
            <a:normAutofit/>
          </a:bodyPr>
          <a:lstStyle/>
          <a:p>
            <a:r>
              <a:rPr lang="fi-FI" sz="4400" dirty="0"/>
              <a:t>Motivaatio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522327"/>
            <a:ext cx="9144000" cy="34830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Voit pysähtyä kysymyksen äärelle: miksi asia x on minulle tärkeä?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Aseta itsellesi sopivansuuruisia tavoitteita, jotka tuntuvat sinusta oikeilta – </a:t>
            </a:r>
            <a:r>
              <a:rPr lang="fi-FI" i="1" dirty="0"/>
              <a:t>mihin on tärkeää panostaa juuri nyt?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Jos tavoitteita tuntuu olevan useita, voit pohtia: </a:t>
            </a:r>
            <a:r>
              <a:rPr lang="fi-FI" i="1" dirty="0"/>
              <a:t>mistä minun olisi helpointa aloittaa; mihin yhteen asiaan voisin ja haluan panostaa juuri nyt?</a:t>
            </a: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Muista se, mihin olet aiemmin pystynyt ja seuraa kehittymistäsi, sillä onnistumiset ruokkivat motivaatiota. Pysähdy huomaamaan se, mikä on ja minkä teet hyvin. </a:t>
            </a:r>
          </a:p>
        </p:txBody>
      </p:sp>
    </p:spTree>
    <p:extLst>
      <p:ext uri="{BB962C8B-B14F-4D97-AF65-F5344CB8AC3E}">
        <p14:creationId xmlns:p14="http://schemas.microsoft.com/office/powerpoint/2010/main" val="227508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053090"/>
            <a:ext cx="9144000" cy="1052125"/>
          </a:xfrm>
        </p:spPr>
        <p:txBody>
          <a:bodyPr>
            <a:normAutofit/>
          </a:bodyPr>
          <a:lstStyle/>
          <a:p>
            <a:r>
              <a:rPr lang="fi-FI" sz="4400" dirty="0"/>
              <a:t>Painonhallinnasta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386699"/>
            <a:ext cx="9144000" cy="375294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Painoa on tärkeää pudottaa maltillisesti, hyvinvointi edellä ja riittävästä ravintoaineiden ja energian saannista huolehtien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Tee itsellesi sopivan kokoisia muutoksia!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Hyviä muutoskohteita voisivat olla esimerkiksi ruokailurytmin säännöllistäminen tai kasvisten, marjojen ja hedelmien syömisen lisääminen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Lähesty painonhallintaa aiheena kokonaisvaltaisesti: ravitsemuksen lisäksi kohdallasi voi olla tärkeää keskittyä esimerkiksi unen laatuun, stressinhallintaan tai itseymmärryksen lisäämiseen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Syömiseen saa kuulua poikkeuksia, vaikka toiveena olisikin pudottaa painoa </a:t>
            </a:r>
            <a:r>
              <a:rPr lang="fi-FI" i="1" dirty="0"/>
              <a:t>– syömiseen liittyvä rentous, ilo ja tietty neutraalius tukevat kokonaisvaltaista hyvinvointia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79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A3E75-EC2A-4BA0-8F8E-AA7A5F975C70}"/>
              </a:ext>
            </a:extLst>
          </p:cNvPr>
          <p:cNvSpPr txBox="1">
            <a:spLocks/>
          </p:cNvSpPr>
          <p:nvPr/>
        </p:nvSpPr>
        <p:spPr>
          <a:xfrm>
            <a:off x="4038600" y="5021263"/>
            <a:ext cx="4114800" cy="170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Albertinkatu 18 A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PL 365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FI" sz="1400" dirty="0">
                <a:solidFill>
                  <a:schemeClr val="accent1"/>
                </a:solidFill>
              </a:rPr>
              <a:t>90101 </a:t>
            </a:r>
            <a:r>
              <a:rPr lang="fi-FI" sz="1400" dirty="0">
                <a:solidFill>
                  <a:schemeClr val="accent1"/>
                </a:solidFill>
              </a:rPr>
              <a:t>Oulu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accent1"/>
                </a:solidFill>
              </a:rPr>
              <a:t>http://www.odl.fi/nainen45</a:t>
            </a:r>
            <a:endParaRPr lang="en-FI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13" y="1701655"/>
            <a:ext cx="9144000" cy="2387600"/>
          </a:xfrm>
        </p:spPr>
        <p:txBody>
          <a:bodyPr>
            <a:normAutofit/>
          </a:bodyPr>
          <a:lstStyle/>
          <a:p>
            <a:r>
              <a:rPr lang="fi-FI" b="0" dirty="0"/>
              <a:t>Keski-ikäisen naisen</a:t>
            </a:r>
            <a:br>
              <a:rPr lang="fi-FI" b="0" dirty="0"/>
            </a:br>
            <a:r>
              <a:rPr lang="fi-FI" b="0" dirty="0"/>
              <a:t>hyvä ravitsemus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147DE-F53E-A746-9826-D48199D5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12" y="4498848"/>
            <a:ext cx="9230175" cy="1554480"/>
          </a:xfrm>
        </p:spPr>
        <p:txBody>
          <a:bodyPr/>
          <a:lstStyle/>
          <a:p>
            <a:r>
              <a:rPr lang="en-US" dirty="0" err="1"/>
              <a:t>Luentopohja</a:t>
            </a:r>
            <a:r>
              <a:rPr lang="en-US" dirty="0"/>
              <a:t> </a:t>
            </a:r>
            <a:r>
              <a:rPr lang="en-US" dirty="0" err="1"/>
              <a:t>terveydenhuollon</a:t>
            </a:r>
            <a:r>
              <a:rPr lang="en-US" dirty="0"/>
              <a:t> </a:t>
            </a:r>
            <a:r>
              <a:rPr lang="en-US" dirty="0" err="1"/>
              <a:t>ammattilaiselle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708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3002A-7662-4045-9175-D7F904C2E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211" y="1332428"/>
            <a:ext cx="9144000" cy="1043321"/>
          </a:xfrm>
        </p:spPr>
        <p:txBody>
          <a:bodyPr>
            <a:noAutofit/>
          </a:bodyPr>
          <a:lstStyle/>
          <a:p>
            <a:r>
              <a:rPr lang="fi-FI" sz="4400" dirty="0"/>
              <a:t>Terveyttä tukevan syömisen perusteet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A985A9-3AC5-4F79-A2F4-A1EE6DD0A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6568"/>
            <a:ext cx="9144000" cy="307983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Sopivan verran energiaa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Monipuolisuus; sopivan verran ravintoaineita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Säännöllinen ruokailurytmi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Rauhallinen ruokailutahti ja itsen kuunteleminen ruoan määrän ja ruokavalintojen äärellä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Joustavuus ja ruoasta nauttiminen</a:t>
            </a:r>
          </a:p>
        </p:txBody>
      </p:sp>
    </p:spTree>
    <p:extLst>
      <p:ext uri="{BB962C8B-B14F-4D97-AF65-F5344CB8AC3E}">
        <p14:creationId xmlns:p14="http://schemas.microsoft.com/office/powerpoint/2010/main" val="406494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3002A-7662-4045-9175-D7F904C2E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3321"/>
          </a:xfrm>
        </p:spPr>
        <p:txBody>
          <a:bodyPr>
            <a:noAutofit/>
          </a:bodyPr>
          <a:lstStyle/>
          <a:p>
            <a:r>
              <a:rPr lang="fi-FI" sz="4400" dirty="0"/>
              <a:t>Nesteytys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A985A9-3AC5-4F79-A2F4-A1EE6DD0A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2428"/>
            <a:ext cx="9144000" cy="307983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Juomasuositus: 1.0 - 1,5 litraa nesteitä päivässä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2"/>
                </a:solidFill>
              </a:rPr>
              <a:t>Janojuomaksi vettä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2"/>
                </a:solidFill>
              </a:rPr>
              <a:t>Kylkeen rasvatonta maitoa tai vitamiini-kivennäisainetäydennettyä kasvijuomaa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2"/>
                </a:solidFill>
              </a:rPr>
              <a:t>Täysmehun osalta sopiva päivittäinen määrä on korkeintaan lasillinen päivässä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2"/>
                </a:solidFill>
              </a:rPr>
              <a:t>Kofeiinittomat </a:t>
            </a:r>
            <a:r>
              <a:rPr lang="fi-FI" sz="2200" dirty="0" err="1">
                <a:solidFill>
                  <a:schemeClr val="bg2"/>
                </a:solidFill>
              </a:rPr>
              <a:t>yrttihaudukkeet</a:t>
            </a:r>
            <a:r>
              <a:rPr lang="fi-FI" sz="2200" dirty="0">
                <a:solidFill>
                  <a:schemeClr val="bg2"/>
                </a:solidFill>
              </a:rPr>
              <a:t>, tee ja kahvi sopivat päivittäiseen käyttöön, jos niistä pidät tai ne muutoin sinulle sopivat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2"/>
                </a:solidFill>
              </a:rPr>
              <a:t>Sokeroidut juomat sopivat satunnaiseen käyttöön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Huomaat riittävän nesteytyksen vaikutuksen vireystilassasi ja mielialassasi</a:t>
            </a:r>
          </a:p>
        </p:txBody>
      </p:sp>
    </p:spTree>
    <p:extLst>
      <p:ext uri="{BB962C8B-B14F-4D97-AF65-F5344CB8AC3E}">
        <p14:creationId xmlns:p14="http://schemas.microsoft.com/office/powerpoint/2010/main" val="155653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3002A-7662-4045-9175-D7F904C2E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067" y="671419"/>
            <a:ext cx="9144000" cy="1043321"/>
          </a:xfrm>
        </p:spPr>
        <p:txBody>
          <a:bodyPr>
            <a:noAutofit/>
          </a:bodyPr>
          <a:lstStyle/>
          <a:p>
            <a:r>
              <a:rPr lang="fi-FI" sz="3600" dirty="0"/>
              <a:t>Lautasmalli ja ruokakolmio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4CF5599-00C2-8DB8-0F48-98752E409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67" y="1996027"/>
            <a:ext cx="5009263" cy="359864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7ACB6E1-0B59-4EA2-4882-C6BD6806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74" y="1996027"/>
            <a:ext cx="4754061" cy="35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2125"/>
          </a:xfrm>
        </p:spPr>
        <p:txBody>
          <a:bodyPr>
            <a:normAutofit/>
          </a:bodyPr>
          <a:lstStyle/>
          <a:p>
            <a:r>
              <a:rPr lang="fi-FI" sz="4400" dirty="0"/>
              <a:t>Rasvat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3999" y="2442117"/>
            <a:ext cx="9472551" cy="32935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Elimistö tarvitsee rasvoja paitsi energian lähteenä, myös esimerkiksi aivoterveyden ja hormonitoiminnan tukena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Rasvan laadulla on terveyden kannalta merkitystä: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2"/>
                </a:solidFill>
              </a:rPr>
              <a:t>Vähintään 2/3 rasvasta pehmeää rasvaa: kasviöljyt ja kasviöljypohjaiset levitteet ja salaatinkastikkeet, kala, avokado, pähkinät ja siemenet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i="1" baseline="0" dirty="0">
                <a:solidFill>
                  <a:schemeClr val="bg2"/>
                </a:solidFill>
                <a:sym typeface="Wingdings" panose="05000000000000000000" pitchFamily="2" charset="2"/>
              </a:rPr>
              <a:t>Kovaa rasvaa kohtuudella: maitotuotteet kevyinä/rasvattomina, punainen liha vähärasvaisena, voita ja kermaa kohtuudella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E32125-2425-028A-FFC2-E766C0E98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696" y="1012669"/>
            <a:ext cx="732312" cy="7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9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2125"/>
          </a:xfrm>
        </p:spPr>
        <p:txBody>
          <a:bodyPr>
            <a:normAutofit/>
          </a:bodyPr>
          <a:lstStyle/>
          <a:p>
            <a:r>
              <a:rPr lang="fi-FI" sz="4400" dirty="0"/>
              <a:t>Proteiinit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442117"/>
            <a:ext cx="9715018" cy="32935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Elimistö tarvitsee proteiineja esimerkiksi lihasten ja tukikudosten rakennusaineena sekä säätelytehtävissä osana hormonitoimintaa ja immuunipuolustusta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Riittävä proteiinin saanti tukee myös aterianjälkeistä kylläisyyden tunnetta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kumimoji="0" lang="fi-FI" b="0" i="1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</a:rPr>
              <a:t>Hyviä proteiinin lähteitä: liha, kana ja kala, palkokasvit, kananmuna, maitotuotteet, pähkinät ja siemenet, viljatuotteet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rgbClr val="2C2C2C"/>
                </a:solidFill>
              </a:rPr>
              <a:t>Nyrkkisääntö: (lähes) jokaiselle aterialle jotakin proteiinipitoista, jokaisella pääaterialla kämmenellisen verran proteiinin lähdettä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74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385253"/>
            <a:ext cx="9144000" cy="706437"/>
          </a:xfrm>
        </p:spPr>
        <p:txBody>
          <a:bodyPr>
            <a:noAutofit/>
          </a:bodyPr>
          <a:lstStyle/>
          <a:p>
            <a:r>
              <a:rPr lang="fi-FI" sz="4400" dirty="0"/>
              <a:t>Kuitu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406998"/>
            <a:ext cx="9144000" cy="332863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Kuitu tasaa verensokeria ja tukee aterianjälkeistä kylläisyyden tunnetta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Kuitu tukee myös suolen toimintaa ja ylläpitää monipuolista suolistomikrobistoa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Kuitu vaikuttaa positiivisesti veren rasva-arvoihin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2"/>
                </a:solidFill>
              </a:rPr>
              <a:t>Hyviä kuidun lähteitä: viljat, kasvikset, marjat ja hedelmät, palkokasvit, pähkinät ja siemenet</a:t>
            </a:r>
          </a:p>
        </p:txBody>
      </p:sp>
    </p:spTree>
    <p:extLst>
      <p:ext uri="{BB962C8B-B14F-4D97-AF65-F5344CB8AC3E}">
        <p14:creationId xmlns:p14="http://schemas.microsoft.com/office/powerpoint/2010/main" val="49053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2125"/>
          </a:xfrm>
        </p:spPr>
        <p:txBody>
          <a:bodyPr>
            <a:normAutofit/>
          </a:bodyPr>
          <a:lstStyle/>
          <a:p>
            <a:r>
              <a:rPr lang="fi-FI" sz="4400" dirty="0"/>
              <a:t>Vitamiinit ja kivennäisaineet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2417403"/>
            <a:ext cx="9144000" cy="3760975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Välttämättömiä elimistölle pienissä määrin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Vesiliukoisia C-vitamiini ja B-ryhmän vitamiinit, rasvaliukoisia A-, D-, E- ja K-vitamiini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Monipuolinen, värikäs ruokavalio turvaa osaltaan riittävää vitamiinien ja kivennäisaineiden saantia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D-vitamiinia on useimpien suomalaisten tarpeen syödä ravintolisänä: </a:t>
            </a:r>
            <a:r>
              <a:rPr lang="fi-FI" i="1" dirty="0"/>
              <a:t>18-74-vuotiaille suositellaan 10 mikrogramman suuruista, päivittäistä D-vitamiinilisää loka-maaliskuussa, jos D-vitamiinin saanti ruoasta jää riittämättömäksi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Kivennäisaineita ovat muun muassa kalsium, magnesium, rauta ja jodi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9651921"/>
      </p:ext>
    </p:extLst>
  </p:cSld>
  <p:clrMapOvr>
    <a:masterClrMapping/>
  </p:clrMapOvr>
</p:sld>
</file>

<file path=ppt/theme/theme1.xml><?xml version="1.0" encoding="utf-8"?>
<a:theme xmlns:a="http://schemas.openxmlformats.org/drawingml/2006/main" name="ODL_PowerPoint">
  <a:themeElements>
    <a:clrScheme name="nainen45 1">
      <a:dk1>
        <a:srgbClr val="7E71E6"/>
      </a:dk1>
      <a:lt1>
        <a:srgbClr val="FFB367"/>
      </a:lt1>
      <a:dk2>
        <a:srgbClr val="5DB8D8"/>
      </a:dk2>
      <a:lt2>
        <a:srgbClr val="2C2C2C"/>
      </a:lt2>
      <a:accent1>
        <a:srgbClr val="FFFFFF"/>
      </a:accent1>
      <a:accent2>
        <a:srgbClr val="00AECD"/>
      </a:accent2>
      <a:accent3>
        <a:srgbClr val="00AECD"/>
      </a:accent3>
      <a:accent4>
        <a:srgbClr val="00AECD"/>
      </a:accent4>
      <a:accent5>
        <a:srgbClr val="00AECD"/>
      </a:accent5>
      <a:accent6>
        <a:srgbClr val="00AECD"/>
      </a:accent6>
      <a:hlink>
        <a:srgbClr val="00AECD"/>
      </a:hlink>
      <a:folHlink>
        <a:srgbClr val="00AE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L_PP_esitys_2014" id="{1138C064-8B98-4430-9B7A-F42CB701EA74}" vid="{382CD521-4E0A-4897-B755-DCB936D3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1966</Words>
  <Application>Microsoft Office PowerPoint</Application>
  <PresentationFormat>Laajakuva</PresentationFormat>
  <Paragraphs>230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Gerbera</vt:lpstr>
      <vt:lpstr>Lato</vt:lpstr>
      <vt:lpstr>ODL_PowerPoint</vt:lpstr>
      <vt:lpstr>PowerPoint-esitys</vt:lpstr>
      <vt:lpstr>Keski-ikäisen naisen hyvä ravitsemus</vt:lpstr>
      <vt:lpstr>Terveyttä tukevan syömisen perusteet</vt:lpstr>
      <vt:lpstr>Nesteytys</vt:lpstr>
      <vt:lpstr>Lautasmalli ja ruokakolmio</vt:lpstr>
      <vt:lpstr>Rasvat</vt:lpstr>
      <vt:lpstr>Proteiinit</vt:lpstr>
      <vt:lpstr>Kuitu</vt:lpstr>
      <vt:lpstr>Vitamiinit ja kivennäisaineet</vt:lpstr>
      <vt:lpstr>Suola</vt:lpstr>
      <vt:lpstr>Motivaatio</vt:lpstr>
      <vt:lpstr>Painonhallinnasta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Vanhala Marja</dc:creator>
  <cp:keywords/>
  <dc:description/>
  <cp:lastModifiedBy>Kolarovic Milan</cp:lastModifiedBy>
  <cp:revision>206</cp:revision>
  <cp:lastPrinted>2022-06-21T14:59:00Z</cp:lastPrinted>
  <dcterms:created xsi:type="dcterms:W3CDTF">2020-11-05T10:57:02Z</dcterms:created>
  <dcterms:modified xsi:type="dcterms:W3CDTF">2023-02-14T10:19:56Z</dcterms:modified>
  <cp:category/>
</cp:coreProperties>
</file>