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6" r:id="rId3"/>
    <p:sldId id="298" r:id="rId4"/>
    <p:sldId id="305" r:id="rId5"/>
    <p:sldId id="300" r:id="rId6"/>
    <p:sldId id="306" r:id="rId7"/>
    <p:sldId id="307" r:id="rId8"/>
    <p:sldId id="309" r:id="rId9"/>
    <p:sldId id="308" r:id="rId10"/>
    <p:sldId id="280" r:id="rId11"/>
    <p:sldId id="281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mpunen Liisa" initials="RL" lastIdx="3" clrIdx="0"/>
  <p:cmAuthor id="1" name="Kaikkonen Kaisu" initials="KK" lastIdx="0" clrIdx="1"/>
  <p:cmAuthor id="2" name="Anita" initials="A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2E7"/>
    <a:srgbClr val="737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0" autoAdjust="0"/>
    <p:restoredTop sz="95770" autoAdjust="0"/>
  </p:normalViewPr>
  <p:slideViewPr>
    <p:cSldViewPr snapToGrid="0">
      <p:cViewPr varScale="1">
        <p:scale>
          <a:sx n="114" d="100"/>
          <a:sy n="114" d="100"/>
        </p:scale>
        <p:origin x="85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8A563-E5EA-47E2-BBE6-183AA2B09964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E4389-1891-4552-824C-D7434EACF65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95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8AB50-19E9-4CF9-8EAD-A20EEF0CFAA4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584D3-46C5-449E-8C95-5D5DEBB52F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33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8444F-7738-4EFD-96C5-6223F5B6096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363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>
              <a:sym typeface="Wingdings" panose="05000000000000000000" pitchFamily="2" charset="2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49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37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01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19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84D3-46C5-449E-8C95-5D5DEBB52F3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59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735B2A1-9EB3-5A4A-AA1E-ECEAD4E675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600" y="5171032"/>
            <a:ext cx="4118265" cy="1463991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3DF3F2-11B9-8647-A9C1-1953A21E2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8" y="856148"/>
            <a:ext cx="3579223" cy="38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1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47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431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D9F55F9-D187-CA46-8E26-CF3F3DB5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99" y="2162784"/>
            <a:ext cx="4114801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C2CBE7F-89D4-0B4B-8EDE-26A3C3BC69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4114800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6C1E9F82-2A34-CC42-A426-89012EB7E2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1098" y="2756902"/>
            <a:ext cx="4114801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942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E96BF2-E20B-E345-8F08-FC99528C424C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47BF3F-0EE6-E240-B3F2-74EAC041FE29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28299C-0F06-B84A-BAC7-75EC09F3D57F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39E057-CC93-604C-8EDC-B2D006231E8D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2B168D-72DF-2549-8545-A6DA01F7761F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5A81CC1-1A9E-3346-8FDF-66DB677C2D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411837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43821-218B-564D-810E-A714FA1A7438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778F7C48-E719-C541-B7EA-6E15C9F04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A1F299-6B23-6245-BB07-C13B6D10D09A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8EAECB-2C02-8F47-AFB3-468CF938CF39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12BE374-BC49-FF4A-B429-EF80163D9746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1C5BD8-F9BD-3349-BCD0-3CB158632DA3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8056AF0-22CC-C646-B4F8-B360915C5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359537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4B7EF5-4534-D344-8850-FB98B5383B8E}"/>
              </a:ext>
            </a:extLst>
          </p:cNvPr>
          <p:cNvSpPr/>
          <p:nvPr userDrawn="1"/>
        </p:nvSpPr>
        <p:spPr>
          <a:xfrm>
            <a:off x="4185139" y="2101361"/>
            <a:ext cx="3604846" cy="1239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04D26A54-2B1C-6D46-B5D5-235A6C7BB7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86047" y="756796"/>
            <a:ext cx="12170664" cy="2626360"/>
          </a:xfrm>
        </p:spPr>
        <p:txBody>
          <a:bodyPr anchor="b"/>
          <a:lstStyle>
            <a:lvl1pPr algn="ctr">
              <a:defRPr sz="8200" spc="3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BREAK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DD6FC4F-5CB5-2248-BCD2-67CB546FC919}"/>
              </a:ext>
            </a:extLst>
          </p:cNvPr>
          <p:cNvSpPr/>
          <p:nvPr userDrawn="1"/>
        </p:nvSpPr>
        <p:spPr>
          <a:xfrm>
            <a:off x="11488615" y="1055077"/>
            <a:ext cx="1406769" cy="140676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8731651-AE00-A64C-B91C-BBDDCA5EB778}"/>
              </a:ext>
            </a:extLst>
          </p:cNvPr>
          <p:cNvSpPr/>
          <p:nvPr userDrawn="1"/>
        </p:nvSpPr>
        <p:spPr>
          <a:xfrm>
            <a:off x="4185139" y="5223926"/>
            <a:ext cx="940777" cy="940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E3FB4A8-4E7C-8C4D-B531-F7867711C612}"/>
              </a:ext>
            </a:extLst>
          </p:cNvPr>
          <p:cNvSpPr/>
          <p:nvPr userDrawn="1"/>
        </p:nvSpPr>
        <p:spPr>
          <a:xfrm>
            <a:off x="6966438" y="423337"/>
            <a:ext cx="726831" cy="7268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B98353-3BFC-9545-9607-205288875A2E}"/>
              </a:ext>
            </a:extLst>
          </p:cNvPr>
          <p:cNvSpPr/>
          <p:nvPr userDrawn="1"/>
        </p:nvSpPr>
        <p:spPr>
          <a:xfrm>
            <a:off x="343839" y="1444418"/>
            <a:ext cx="1705707" cy="170570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D604E31-6838-864F-A3AE-3606B4C45B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772" y="3413511"/>
            <a:ext cx="11010456" cy="1923761"/>
          </a:xfrm>
        </p:spPr>
        <p:txBody>
          <a:bodyPr/>
          <a:lstStyle>
            <a:lvl1pPr algn="ctr">
              <a:buFontTx/>
              <a:buNone/>
              <a:defRPr sz="8200" b="1" spc="30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FI" dirty="0"/>
              <a:t>SECTION.</a:t>
            </a:r>
          </a:p>
        </p:txBody>
      </p:sp>
    </p:spTree>
    <p:extLst>
      <p:ext uri="{BB962C8B-B14F-4D97-AF65-F5344CB8AC3E}">
        <p14:creationId xmlns:p14="http://schemas.microsoft.com/office/powerpoint/2010/main" val="167871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12790-7193-E942-8655-283060C919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8" y="866087"/>
            <a:ext cx="3579223" cy="381484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F1A048-7A0B-A944-8A24-92467AE58D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8600" y="5021263"/>
            <a:ext cx="4114800" cy="1700212"/>
          </a:xfrm>
        </p:spPr>
        <p:txBody>
          <a:bodyPr/>
          <a:lstStyle>
            <a:lvl1pPr algn="ctr">
              <a:buFontTx/>
              <a:buNone/>
              <a:defRPr sz="1400"/>
            </a:lvl1pPr>
          </a:lstStyle>
          <a:p>
            <a:pPr algn="ctr"/>
            <a:r>
              <a:rPr lang="fi-FI" dirty="0">
                <a:solidFill>
                  <a:schemeClr val="accent1"/>
                </a:solidFill>
              </a:rPr>
              <a:t>Osoite 1</a:t>
            </a:r>
          </a:p>
          <a:p>
            <a:pPr algn="ctr"/>
            <a:r>
              <a:rPr lang="fi-FI" dirty="0">
                <a:solidFill>
                  <a:schemeClr val="accent1"/>
                </a:solidFill>
              </a:rPr>
              <a:t>Osoite 2</a:t>
            </a:r>
          </a:p>
          <a:p>
            <a:pPr algn="ctr"/>
            <a:r>
              <a:rPr lang="fi-FI" dirty="0">
                <a:solidFill>
                  <a:schemeClr val="accent1"/>
                </a:solidFill>
              </a:rPr>
              <a:t>90101 Oulu</a:t>
            </a:r>
            <a:br>
              <a:rPr lang="fi-FI" dirty="0">
                <a:solidFill>
                  <a:schemeClr val="accent1"/>
                </a:solidFill>
              </a:rPr>
            </a:br>
            <a:endParaRPr lang="fi-FI" dirty="0">
              <a:solidFill>
                <a:schemeClr val="accent1"/>
              </a:solidFill>
            </a:endParaRPr>
          </a:p>
          <a:p>
            <a:pPr algn="ctr"/>
            <a:r>
              <a:rPr lang="fi-FI" b="1" dirty="0" err="1">
                <a:solidFill>
                  <a:schemeClr val="accent1"/>
                </a:solidFill>
              </a:rPr>
              <a:t>verkkosivu.fi</a:t>
            </a:r>
            <a:endParaRPr lang="fi-FI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4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898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51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5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438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</p:spPr>
        <p:txBody>
          <a:bodyPr/>
          <a:lstStyle/>
          <a:p>
            <a:endParaRPr lang="en-FI"/>
          </a:p>
        </p:txBody>
      </p:sp>
      <p:sp>
        <p:nvSpPr>
          <p:cNvPr id="26" name="Otsikko 1">
            <a:extLst>
              <a:ext uri="{FF2B5EF4-FFF2-40B4-BE49-F238E27FC236}">
                <a16:creationId xmlns:a16="http://schemas.microsoft.com/office/drawing/2014/main" id="{F343AD14-D2A4-F246-B3EE-09DE571083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A021F3CB-2915-9D4D-8CFF-FF0EE737B2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F1A2E67A-25ED-3C49-99BC-CD1FF974ED2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979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kääntyvien palvelut sisältö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099" y="2162784"/>
            <a:ext cx="6643943" cy="551823"/>
          </a:xfrm>
        </p:spPr>
        <p:txBody>
          <a:bodyPr anchor="ctr">
            <a:normAutofit/>
          </a:bodyPr>
          <a:lstStyle>
            <a:lvl1pPr>
              <a:defRPr lang="fi-FI" sz="3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099" y="3311419"/>
            <a:ext cx="6643942" cy="28607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accent1"/>
                </a:solidFill>
                <a:latin typeface="+mj-lt"/>
              </a:defRPr>
            </a:lvl2pPr>
            <a:lvl3pPr>
              <a:defRPr sz="2000">
                <a:solidFill>
                  <a:schemeClr val="accent1"/>
                </a:solidFill>
                <a:latin typeface="+mj-lt"/>
              </a:defRPr>
            </a:lvl3pPr>
            <a:lvl4pPr>
              <a:defRPr sz="2000">
                <a:solidFill>
                  <a:schemeClr val="accent1"/>
                </a:solidFill>
                <a:latin typeface="+mj-lt"/>
              </a:defRPr>
            </a:lvl4pPr>
            <a:lvl5pPr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3" hasCustomPrompt="1"/>
          </p:nvPr>
        </p:nvSpPr>
        <p:spPr>
          <a:xfrm>
            <a:off x="601098" y="2756902"/>
            <a:ext cx="6643943" cy="303498"/>
          </a:xfrm>
        </p:spPr>
        <p:txBody>
          <a:bodyPr anchor="b">
            <a:noAutofit/>
          </a:bodyPr>
          <a:lstStyle>
            <a:lvl1pPr marL="0" indent="0">
              <a:buNone/>
              <a:defRPr lang="fi-FI" sz="2000" b="1" dirty="0" smtClean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650A0-A84D-2C45-8C35-97BD11FD661F}"/>
              </a:ext>
            </a:extLst>
          </p:cNvPr>
          <p:cNvSpPr>
            <a:spLocks noChangeAspect="1"/>
          </p:cNvSpPr>
          <p:nvPr userDrawn="1"/>
        </p:nvSpPr>
        <p:spPr>
          <a:xfrm>
            <a:off x="7570692" y="874709"/>
            <a:ext cx="4622400" cy="462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3614AB0-AA2F-4F43-82F4-3D8441B17963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702240" y="1005743"/>
            <a:ext cx="4359305" cy="4360333"/>
          </a:xfrm>
          <a:noFill/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962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08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kääntyvien palvelut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4AA7A0A-1123-A94F-8C43-C908FBBAA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8EB8E46-AAA9-D645-8CCC-B979F181AB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42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A293-FF52-4613-8131-53EDADE6C3F6}" type="datetimeFigureOut">
              <a:rPr lang="fi-FI" smtClean="0"/>
              <a:t>30.1.2023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A4DAA-657F-43D8-B19F-DC85ADB270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815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660" r:id="rId2"/>
    <p:sldLayoutId id="2147483756" r:id="rId3"/>
    <p:sldLayoutId id="2147483757" r:id="rId4"/>
    <p:sldLayoutId id="2147483758" r:id="rId5"/>
    <p:sldLayoutId id="2147483743" r:id="rId6"/>
    <p:sldLayoutId id="2147483759" r:id="rId7"/>
    <p:sldLayoutId id="2147483745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7" r:id="rId14"/>
    <p:sldLayoutId id="2147483766" r:id="rId15"/>
    <p:sldLayoutId id="2147483765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kkinstituutti.fi/liike-laakkeena/liikunta-ja-uni/#:~:text=Liikunta%20pident%C3%A4%C3%A4%20unen%20kestoa%20ja%20parantaa%20sen%20laatua&amp;text=S%C3%A4%C3%A4nn%C3%B6llinen%20liikunnan%20harrastaminen%20parantaa%20my%C3%B6s,voi%20ehk%C3%A4ist%C3%A4%20unettomuutta%20ja%20uniapneaa." TargetMode="External"/><Relationship Id="rId2" Type="http://schemas.openxmlformats.org/officeDocument/2006/relationships/hyperlink" Target="https://www.kaypahoito.fi/nix02248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iliitto.fi/auta-unta/unen-itsehoito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76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912170-828E-4A10-A2C0-90CE16DD7095}"/>
              </a:ext>
            </a:extLst>
          </p:cNvPr>
          <p:cNvSpPr txBox="1">
            <a:spLocks/>
          </p:cNvSpPr>
          <p:nvPr/>
        </p:nvSpPr>
        <p:spPr>
          <a:xfrm>
            <a:off x="3254928" y="209724"/>
            <a:ext cx="5682144" cy="106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dirty="0">
                <a:solidFill>
                  <a:schemeClr val="tx2"/>
                </a:solidFill>
              </a:rPr>
              <a:t>Lähteet:</a:t>
            </a:r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55DE8-5074-4CE5-AA83-828ADA9B6887}"/>
              </a:ext>
            </a:extLst>
          </p:cNvPr>
          <p:cNvSpPr txBox="1">
            <a:spLocks/>
          </p:cNvSpPr>
          <p:nvPr/>
        </p:nvSpPr>
        <p:spPr>
          <a:xfrm>
            <a:off x="2329962" y="1910860"/>
            <a:ext cx="7570176" cy="2860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Liikunnan ja unen yhteyksien tutkimusmenetelmät– Käypä hoito</a:t>
            </a:r>
            <a:endParaRPr lang="fi-FI" sz="20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Liikunta ja uni: Laadukasta unta liikkumalla- UKK-instituutti (ukkinstituutti.fi)</a:t>
            </a:r>
            <a:endParaRPr lang="fi-FI" sz="2000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Unen itsehoito - Uniliitto</a:t>
            </a:r>
            <a:endParaRPr lang="en-FI" sz="2800" dirty="0"/>
          </a:p>
        </p:txBody>
      </p:sp>
    </p:spTree>
    <p:extLst>
      <p:ext uri="{BB962C8B-B14F-4D97-AF65-F5344CB8AC3E}">
        <p14:creationId xmlns:p14="http://schemas.microsoft.com/office/powerpoint/2010/main" val="4159437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DB8D8"/>
            </a:gs>
            <a:gs pos="99000">
              <a:srgbClr val="5DB8D8">
                <a:lumMod val="6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EA3E75-EC2A-4BA0-8F8E-AA7A5F975C70}"/>
              </a:ext>
            </a:extLst>
          </p:cNvPr>
          <p:cNvSpPr txBox="1">
            <a:spLocks/>
          </p:cNvSpPr>
          <p:nvPr/>
        </p:nvSpPr>
        <p:spPr>
          <a:xfrm>
            <a:off x="4038600" y="5021263"/>
            <a:ext cx="4114800" cy="1700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dirty="0">
                <a:solidFill>
                  <a:schemeClr val="accent1"/>
                </a:solidFill>
              </a:rPr>
              <a:t>Albertinkatu 18 A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i-FI" sz="1400" dirty="0">
                <a:solidFill>
                  <a:schemeClr val="accent1"/>
                </a:solidFill>
              </a:rPr>
              <a:t>PL 365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FI" sz="1400" dirty="0">
                <a:solidFill>
                  <a:schemeClr val="accent1"/>
                </a:solidFill>
              </a:rPr>
              <a:t>90101 </a:t>
            </a:r>
            <a:r>
              <a:rPr lang="fi-FI" sz="1400" dirty="0">
                <a:solidFill>
                  <a:schemeClr val="accent1"/>
                </a:solidFill>
              </a:rPr>
              <a:t>Oulu</a:t>
            </a: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FI" sz="14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GB" sz="1400" dirty="0">
                <a:solidFill>
                  <a:schemeClr val="accent1"/>
                </a:solidFill>
              </a:rPr>
              <a:t>http://www.odl.fi/nainen45</a:t>
            </a:r>
            <a:endParaRPr lang="en-FI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3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077C-F5CC-F946-86B4-9E453F583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313" y="882482"/>
            <a:ext cx="9144000" cy="2387600"/>
          </a:xfrm>
        </p:spPr>
        <p:txBody>
          <a:bodyPr>
            <a:normAutofit/>
          </a:bodyPr>
          <a:lstStyle/>
          <a:p>
            <a:r>
              <a:rPr lang="fi-FI" dirty="0"/>
              <a:t>Liikunta ja uni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147DE-F53E-A746-9826-D48199D5C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313" y="3868407"/>
            <a:ext cx="9144000" cy="29895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fi-FI" sz="1800" dirty="0"/>
              <a:t>Roosa Luusuaniemi</a:t>
            </a:r>
          </a:p>
          <a:p>
            <a:r>
              <a:rPr lang="fi-FI" sz="1800" dirty="0"/>
              <a:t>Fysioterapeutti (AMK) ja Liikuntaneuvoja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4708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DCBC6C-C750-4B35-B660-1D2D0EA34B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Liikunta ja uni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FEAC59-D473-461E-A953-BF20D834BB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4000" b="1" dirty="0"/>
              <a:t>Mitä ottaa huomioon?</a:t>
            </a:r>
          </a:p>
        </p:txBody>
      </p:sp>
    </p:spTree>
    <p:extLst>
      <p:ext uri="{BB962C8B-B14F-4D97-AF65-F5344CB8AC3E}">
        <p14:creationId xmlns:p14="http://schemas.microsoft.com/office/powerpoint/2010/main" val="123205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2125"/>
          </a:xfrm>
        </p:spPr>
        <p:txBody>
          <a:bodyPr/>
          <a:lstStyle/>
          <a:p>
            <a:r>
              <a:rPr lang="fi-FI" dirty="0"/>
              <a:t>Riittävä uni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3999" y="2653144"/>
            <a:ext cx="6438471" cy="281568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Kuuluu nykyisiin liikkumisen suosituksiin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Hyvä uni tukee jaksamista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Unen aikana aivot työskentelevät ja puhdistautuvat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Unen aikana keho rentoutuu</a:t>
            </a:r>
          </a:p>
          <a:p>
            <a:pPr algn="l"/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409DA35-DEDB-5EC3-98DF-BA00CB17E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44" y="2276837"/>
            <a:ext cx="3178110" cy="3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6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ADA4F7-33F6-4260-A89A-FEDB57DC6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421" y="1122363"/>
            <a:ext cx="8983578" cy="1059363"/>
          </a:xfrm>
        </p:spPr>
        <p:txBody>
          <a:bodyPr>
            <a:normAutofit fontScale="90000"/>
          </a:bodyPr>
          <a:lstStyle/>
          <a:p>
            <a:r>
              <a:rPr lang="fi-FI" dirty="0"/>
              <a:t>Liikunnan vaikutukset uneen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285F54F-E5F9-4737-AF27-2FC4C9ADB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960" y="2679032"/>
            <a:ext cx="9196039" cy="304154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”Unipaine” kasvaa aktiivisen päivän aikana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Nukahtamisaika lyhenee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Pidentää syvän unen vaihetta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Pidentää unen kestoa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Lyhentää </a:t>
            </a:r>
            <a:r>
              <a:rPr lang="fi-FI" dirty="0" err="1"/>
              <a:t>REM-unen</a:t>
            </a:r>
            <a:r>
              <a:rPr lang="fi-FI" dirty="0"/>
              <a:t> vaihetta (vaihe, jolloin nähdään eniten unia)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Säännöllinen liikunta voi ehkäistä unihäiriöitä ja unettomuutta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41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ADA4F7-33F6-4260-A89A-FEDB57DC6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421" y="1122363"/>
            <a:ext cx="8983578" cy="1059363"/>
          </a:xfrm>
        </p:spPr>
        <p:txBody>
          <a:bodyPr>
            <a:normAutofit fontScale="90000"/>
          </a:bodyPr>
          <a:lstStyle/>
          <a:p>
            <a:r>
              <a:rPr lang="fi-FI" dirty="0"/>
              <a:t>Liikunnan vaikutukset uneen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285F54F-E5F9-4737-AF27-2FC4C9ADB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960" y="2679032"/>
            <a:ext cx="9196039" cy="304154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Ei ole täysin varmaa, mitkä liikunnan mekanismeista vaikuttavat uneen.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Ajatellaan, että liikunnan aikainen lihasten väsyminen, hormonimuutokset sekä kehon lämpötilan vaihtelut auttavat nukkumaan paremmin.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Edullisimmat vaikutukset uneen on yli tunnin kestävällä kohtuukuormitteisella liikunnalla vähintään 3-4 h ennen nukkumaan menoa.</a:t>
            </a:r>
          </a:p>
        </p:txBody>
      </p:sp>
    </p:spTree>
    <p:extLst>
      <p:ext uri="{BB962C8B-B14F-4D97-AF65-F5344CB8AC3E}">
        <p14:creationId xmlns:p14="http://schemas.microsoft.com/office/powerpoint/2010/main" val="329904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ADA4F7-33F6-4260-A89A-FEDB57DC6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421" y="1122363"/>
            <a:ext cx="8983578" cy="1059363"/>
          </a:xfrm>
        </p:spPr>
        <p:txBody>
          <a:bodyPr>
            <a:normAutofit/>
          </a:bodyPr>
          <a:lstStyle/>
          <a:p>
            <a:r>
              <a:rPr lang="fi-FI" dirty="0"/>
              <a:t>Vinkkejä hyvään uneen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285F54F-E5F9-4737-AF27-2FC4C9ADB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1960" y="2679032"/>
            <a:ext cx="9196039" cy="304154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Liiku säännöllisesti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Vältä raskaskuormitteista liikuntaa vähintään 2 h ennen nukkumaan menoa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Sen sijaan suosi kevyttä liikuntaa ilta-aikaan, pieni kävelylenkki voi jopa parantaa unta.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Pyri noudattamaan säännöllistä nukkumaanmenoaikaa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Helpota kehon rauhoittumista hengitys- tai rentoutusharjoituksilla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579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DCBC6C-C750-4B35-B660-1D2D0EA34B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Rentoutusharjoitus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EFEAC59-D473-461E-A953-BF20D834BB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4000" b="1" dirty="0"/>
              <a:t>Sängyssä ennen nukkumaan menoa</a:t>
            </a:r>
          </a:p>
        </p:txBody>
      </p:sp>
    </p:spTree>
    <p:extLst>
      <p:ext uri="{BB962C8B-B14F-4D97-AF65-F5344CB8AC3E}">
        <p14:creationId xmlns:p14="http://schemas.microsoft.com/office/powerpoint/2010/main" val="198064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7285F54F-E5F9-4737-AF27-2FC4C9ADB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980" y="1608993"/>
            <a:ext cx="9196039" cy="442810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Makaa selälläsi ja aseta toinen kätesi ylävatsalle ja toinen käsi alavatsalle. Hengitä rauhallisesti nenän kautta muutamia kertoja.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Lähde suuntaamaan hengitystä kohti ylävatsallasi olevaa kättä. Tunne myös, kuinka ilma virtaa kylkiisi.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Seuraavaksi suuntaa hengitystäsi kohti alavatsaa. Rentouta samalla lantion alue.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Voit päästää kädet pois vatsasi päältä. Ajattele nyt kehoasi osa-osalta  ja keskity rentouttamaan jokainen kohta: nilkat ja jalkaterät, sääret ja reidet, lantio ja keskivartalo, kämmenet ja kädet, hartiat ja niska.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dirty="0"/>
              <a:t>Olet nyt valmis nukkumaan.</a:t>
            </a:r>
          </a:p>
        </p:txBody>
      </p:sp>
    </p:spTree>
    <p:extLst>
      <p:ext uri="{BB962C8B-B14F-4D97-AF65-F5344CB8AC3E}">
        <p14:creationId xmlns:p14="http://schemas.microsoft.com/office/powerpoint/2010/main" val="4050195677"/>
      </p:ext>
    </p:extLst>
  </p:cSld>
  <p:clrMapOvr>
    <a:masterClrMapping/>
  </p:clrMapOvr>
</p:sld>
</file>

<file path=ppt/theme/theme1.xml><?xml version="1.0" encoding="utf-8"?>
<a:theme xmlns:a="http://schemas.openxmlformats.org/drawingml/2006/main" name="ODL_PowerPoint">
  <a:themeElements>
    <a:clrScheme name="nainen45 1">
      <a:dk1>
        <a:srgbClr val="7E71E6"/>
      </a:dk1>
      <a:lt1>
        <a:srgbClr val="FFB367"/>
      </a:lt1>
      <a:dk2>
        <a:srgbClr val="5DB8D8"/>
      </a:dk2>
      <a:lt2>
        <a:srgbClr val="2C2C2C"/>
      </a:lt2>
      <a:accent1>
        <a:srgbClr val="FFFFFF"/>
      </a:accent1>
      <a:accent2>
        <a:srgbClr val="00AECD"/>
      </a:accent2>
      <a:accent3>
        <a:srgbClr val="00AECD"/>
      </a:accent3>
      <a:accent4>
        <a:srgbClr val="00AECD"/>
      </a:accent4>
      <a:accent5>
        <a:srgbClr val="00AECD"/>
      </a:accent5>
      <a:accent6>
        <a:srgbClr val="00AECD"/>
      </a:accent6>
      <a:hlink>
        <a:srgbClr val="00AECD"/>
      </a:hlink>
      <a:folHlink>
        <a:srgbClr val="00AEC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L_PP_esitys_2014" id="{1138C064-8B98-4430-9B7A-F42CB701EA74}" vid="{382CD521-4E0A-4897-B755-DCB936D36FC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305</Words>
  <Application>Microsoft Office PowerPoint</Application>
  <PresentationFormat>Laajakuva</PresentationFormat>
  <Paragraphs>56</Paragraphs>
  <Slides>11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ODL_PowerPoint</vt:lpstr>
      <vt:lpstr>PowerPoint-esitys</vt:lpstr>
      <vt:lpstr>Liikunta ja uni</vt:lpstr>
      <vt:lpstr>Liikunta ja uni</vt:lpstr>
      <vt:lpstr>Riittävä uni</vt:lpstr>
      <vt:lpstr>Liikunnan vaikutukset uneen</vt:lpstr>
      <vt:lpstr>Liikunnan vaikutukset uneen</vt:lpstr>
      <vt:lpstr>Vinkkejä hyvään uneen</vt:lpstr>
      <vt:lpstr>Rentoutusharjoitus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Roosa Luusuaniemi</dc:creator>
  <cp:keywords/>
  <dc:description/>
  <cp:lastModifiedBy>Kolarovic Milan</cp:lastModifiedBy>
  <cp:revision>68</cp:revision>
  <dcterms:created xsi:type="dcterms:W3CDTF">2020-11-05T10:57:02Z</dcterms:created>
  <dcterms:modified xsi:type="dcterms:W3CDTF">2023-01-30T10:29:48Z</dcterms:modified>
  <cp:category/>
</cp:coreProperties>
</file>